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0B4C546-F84B-4F1F-8AEF-62212F56F348}">
  <a:tblStyle styleId="{40B4C546-F84B-4F1F-8AEF-62212F56F348}"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0" d="100"/>
          <a:sy n="120" d="100"/>
        </p:scale>
        <p:origin x="-60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2045488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2"/>
              </a:buClr>
              <a:buSzPct val="122222"/>
              <a:buFont typeface="Arial"/>
              <a:buNone/>
            </a:pPr>
            <a:r>
              <a:rPr lang="en" sz="900">
                <a:solidFill>
                  <a:srgbClr val="454545"/>
                </a:solidFill>
              </a:rPr>
              <a:t>From the map, we can see that most negative tweets come from big cities in mainly three parts of the US.</a:t>
            </a:r>
          </a:p>
          <a:p>
            <a:pPr lvl="0">
              <a:lnSpc>
                <a:spcPct val="115000"/>
              </a:lnSpc>
              <a:spcBef>
                <a:spcPts val="0"/>
              </a:spcBef>
              <a:buClr>
                <a:schemeClr val="dk2"/>
              </a:buClr>
              <a:buSzPct val="122222"/>
              <a:buFont typeface="Arial"/>
              <a:buNone/>
            </a:pPr>
            <a:r>
              <a:rPr lang="en" sz="900">
                <a:solidFill>
                  <a:srgbClr val="454545"/>
                </a:solidFill>
              </a:rPr>
              <a:t>They come from east coast cities like Boston, New York and Washington and also from west coast cities such as san francisco, los angeles san diego and las vegas. There are also some negative tweets come from mid west like Chicago. </a:t>
            </a:r>
          </a:p>
          <a:p>
            <a:pPr lvl="0">
              <a:spcBef>
                <a:spcPts val="0"/>
              </a:spcBef>
              <a:buNone/>
            </a:pPr>
            <a:endParaRP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2"/>
              </a:buClr>
              <a:buSzPct val="122222"/>
              <a:buFont typeface="Arial"/>
              <a:buNone/>
            </a:pPr>
            <a:r>
              <a:rPr lang="en" sz="900">
                <a:solidFill>
                  <a:srgbClr val="454545"/>
                </a:solidFill>
              </a:rPr>
              <a:t>According to the chart, we can see that people tweet most in the morning between 6:00 am to 12:00 pm. Check this green section in the positive, negative and natural tweets.</a:t>
            </a:r>
          </a:p>
          <a:p>
            <a:pPr lvl="0">
              <a:lnSpc>
                <a:spcPct val="115000"/>
              </a:lnSpc>
              <a:spcBef>
                <a:spcPts val="0"/>
              </a:spcBef>
              <a:buClr>
                <a:schemeClr val="dk2"/>
              </a:buClr>
              <a:buSzPct val="122222"/>
              <a:buFont typeface="Arial"/>
              <a:buNone/>
            </a:pPr>
            <a:r>
              <a:rPr lang="en" sz="900">
                <a:solidFill>
                  <a:srgbClr val="454545"/>
                </a:solidFill>
              </a:rPr>
              <a:t>About 69.84% of the total tweets is published from 6:00 am to 6:00 pm. Airline companies should monitor the tweets during this time period in order to build its social image</a:t>
            </a:r>
          </a:p>
          <a:p>
            <a:pPr lvl="0">
              <a:spcBef>
                <a:spcPts val="0"/>
              </a:spcBef>
              <a:buNone/>
            </a:pPr>
            <a:endParaRPr b="1">
              <a:latin typeface="Playfair Display"/>
              <a:ea typeface="Playfair Display"/>
              <a:cs typeface="Playfair Display"/>
              <a:sym typeface="Playfair Dis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2"/>
              </a:buClr>
              <a:buSzPct val="122222"/>
              <a:buFont typeface="Arial"/>
              <a:buNone/>
            </a:pPr>
            <a:r>
              <a:rPr lang="en" sz="900">
                <a:solidFill>
                  <a:srgbClr val="454545"/>
                </a:solidFill>
              </a:rPr>
              <a:t>From the graph on the left, the X-axis shows the time while the y axis shows different airlines. We can see that most people tweets negatively from 8am to 4 pm. Most flights are ranged between 8-4 or are delayed or canceled during this period of time.. From the graph on the right, the x axis still shows the time while the y axis shows the date. Apparently, there is a spike on February 22nd and it means that something happened and influenced the flying experience. </a:t>
            </a:r>
          </a:p>
          <a:p>
            <a:pPr lvl="0">
              <a:lnSpc>
                <a:spcPct val="115000"/>
              </a:lnSpc>
              <a:spcBef>
                <a:spcPts val="0"/>
              </a:spcBef>
              <a:buClr>
                <a:schemeClr val="dk2"/>
              </a:buClr>
              <a:buSzPct val="122222"/>
              <a:buFont typeface="Arial"/>
              <a:buNone/>
            </a:pPr>
            <a:r>
              <a:rPr lang="en" sz="900">
                <a:solidFill>
                  <a:srgbClr val="454545"/>
                </a:solidFill>
              </a:rPr>
              <a:t>Now I will show you a time lapse visualization that combines both when and where about negative tweet. </a:t>
            </a:r>
          </a:p>
          <a:p>
            <a:pPr lvl="0">
              <a:lnSpc>
                <a:spcPct val="115000"/>
              </a:lnSpc>
              <a:spcBef>
                <a:spcPts val="0"/>
              </a:spcBef>
              <a:buClr>
                <a:schemeClr val="dk2"/>
              </a:buClr>
              <a:buSzPct val="122222"/>
              <a:buFont typeface="Arial"/>
              <a:buNone/>
            </a:pPr>
            <a:endParaRPr sz="900">
              <a:solidFill>
                <a:srgbClr val="454545"/>
              </a:solidFill>
            </a:endParaRPr>
          </a:p>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united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Document term matrix</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spcAft>
                <a:spcPts val="1600"/>
              </a:spcAft>
              <a:buClr>
                <a:schemeClr val="dk2"/>
              </a:buClr>
              <a:buSzPct val="61111"/>
              <a:buFont typeface="Arial"/>
              <a:buNone/>
            </a:pPr>
            <a:r>
              <a:rPr lang="en" sz="1800">
                <a:solidFill>
                  <a:schemeClr val="dk2"/>
                </a:solidFill>
                <a:latin typeface="Playfair Display"/>
                <a:ea typeface="Playfair Display"/>
                <a:cs typeface="Playfair Display"/>
                <a:sym typeface="Playfair Display"/>
              </a:rPr>
              <a:t>Separate “total” dataset to two dataset based on whether the tweet is new or not. </a:t>
            </a:r>
          </a:p>
          <a:p>
            <a:pPr lvl="0">
              <a:lnSpc>
                <a:spcPct val="115000"/>
              </a:lnSpc>
              <a:spcBef>
                <a:spcPts val="0"/>
              </a:spcBef>
              <a:spcAft>
                <a:spcPts val="1600"/>
              </a:spcAft>
              <a:buClr>
                <a:schemeClr val="dk2"/>
              </a:buClr>
              <a:buSzPct val="61111"/>
              <a:buFont typeface="Arial"/>
              <a:buNone/>
            </a:pPr>
            <a:r>
              <a:rPr lang="en" sz="1800">
                <a:solidFill>
                  <a:schemeClr val="dk2"/>
                </a:solidFill>
                <a:latin typeface="Playfair Display"/>
                <a:ea typeface="Playfair Display"/>
                <a:cs typeface="Playfair Display"/>
                <a:sym typeface="Playfair Display"/>
              </a:rPr>
              <a:t>Use “new” dataset as training dataset and “old” dataset as testing dataset  </a:t>
            </a:r>
          </a:p>
          <a:p>
            <a:pPr lvl="0">
              <a:lnSpc>
                <a:spcPct val="115000"/>
              </a:lnSpc>
              <a:spcBef>
                <a:spcPts val="0"/>
              </a:spcBef>
              <a:spcAft>
                <a:spcPts val="1600"/>
              </a:spcAft>
              <a:buClr>
                <a:schemeClr val="dk2"/>
              </a:buClr>
              <a:buSzPct val="61111"/>
              <a:buFont typeface="Arial"/>
              <a:buNone/>
            </a:pPr>
            <a:r>
              <a:rPr lang="en" sz="1800">
                <a:solidFill>
                  <a:schemeClr val="dk2"/>
                </a:solidFill>
                <a:latin typeface="Playfair Display"/>
                <a:ea typeface="Playfair Display"/>
                <a:cs typeface="Playfair Display"/>
                <a:sym typeface="Playfair Display"/>
              </a:rPr>
              <a:t>Run CART on training dataset and use the model to predict the sentiment on the testing dataset.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4286250" y="0"/>
            <a:ext cx="723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4358475" y="0"/>
            <a:ext cx="3853200" cy="5143500"/>
          </a:xfrm>
          <a:prstGeom prst="rect">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44250" y="1403850"/>
            <a:ext cx="8455500" cy="2146800"/>
          </a:xfrm>
          <a:prstGeom prst="rect">
            <a:avLst/>
          </a:prstGeom>
          <a:solidFill>
            <a:srgbClr val="FFFFFF"/>
          </a:solidFill>
        </p:spPr>
        <p:txBody>
          <a:bodyPr lIns="91425" tIns="91425" rIns="91425" bIns="91425" anchor="ctr" anchorCtr="0"/>
          <a:lstStyle>
            <a:lvl1pPr lvl="0" algn="ctr">
              <a:spcBef>
                <a:spcPts val="0"/>
              </a:spcBef>
              <a:buSzPct val="100000"/>
              <a:buFont typeface="Playfair Display"/>
              <a:defRPr sz="6800" b="1">
                <a:latin typeface="Playfair Display"/>
                <a:ea typeface="Playfair Display"/>
                <a:cs typeface="Playfair Display"/>
                <a:sym typeface="Playfair Display"/>
              </a:defRPr>
            </a:lvl1pPr>
            <a:lvl2pPr lvl="1" algn="ctr">
              <a:spcBef>
                <a:spcPts val="0"/>
              </a:spcBef>
              <a:buSzPct val="100000"/>
              <a:buFont typeface="Playfair Display"/>
              <a:defRPr sz="6800" b="1">
                <a:latin typeface="Playfair Display"/>
                <a:ea typeface="Playfair Display"/>
                <a:cs typeface="Playfair Display"/>
                <a:sym typeface="Playfair Display"/>
              </a:defRPr>
            </a:lvl2pPr>
            <a:lvl3pPr lvl="2" algn="ctr">
              <a:spcBef>
                <a:spcPts val="0"/>
              </a:spcBef>
              <a:buSzPct val="100000"/>
              <a:buFont typeface="Playfair Display"/>
              <a:defRPr sz="6800" b="1">
                <a:latin typeface="Playfair Display"/>
                <a:ea typeface="Playfair Display"/>
                <a:cs typeface="Playfair Display"/>
                <a:sym typeface="Playfair Display"/>
              </a:defRPr>
            </a:lvl3pPr>
            <a:lvl4pPr lvl="3" algn="ctr">
              <a:spcBef>
                <a:spcPts val="0"/>
              </a:spcBef>
              <a:buSzPct val="100000"/>
              <a:buFont typeface="Playfair Display"/>
              <a:defRPr sz="6800" b="1">
                <a:latin typeface="Playfair Display"/>
                <a:ea typeface="Playfair Display"/>
                <a:cs typeface="Playfair Display"/>
                <a:sym typeface="Playfair Display"/>
              </a:defRPr>
            </a:lvl4pPr>
            <a:lvl5pPr lvl="4" algn="ctr">
              <a:spcBef>
                <a:spcPts val="0"/>
              </a:spcBef>
              <a:buSzPct val="100000"/>
              <a:buFont typeface="Playfair Display"/>
              <a:defRPr sz="6800" b="1">
                <a:latin typeface="Playfair Display"/>
                <a:ea typeface="Playfair Display"/>
                <a:cs typeface="Playfair Display"/>
                <a:sym typeface="Playfair Display"/>
              </a:defRPr>
            </a:lvl5pPr>
            <a:lvl6pPr lvl="5" algn="ctr">
              <a:spcBef>
                <a:spcPts val="0"/>
              </a:spcBef>
              <a:buSzPct val="100000"/>
              <a:buFont typeface="Playfair Display"/>
              <a:defRPr sz="6800" b="1">
                <a:latin typeface="Playfair Display"/>
                <a:ea typeface="Playfair Display"/>
                <a:cs typeface="Playfair Display"/>
                <a:sym typeface="Playfair Display"/>
              </a:defRPr>
            </a:lvl6pPr>
            <a:lvl7pPr lvl="6" algn="ctr">
              <a:spcBef>
                <a:spcPts val="0"/>
              </a:spcBef>
              <a:buSzPct val="100000"/>
              <a:buFont typeface="Playfair Display"/>
              <a:defRPr sz="6800" b="1">
                <a:latin typeface="Playfair Display"/>
                <a:ea typeface="Playfair Display"/>
                <a:cs typeface="Playfair Display"/>
                <a:sym typeface="Playfair Display"/>
              </a:defRPr>
            </a:lvl7pPr>
            <a:lvl8pPr lvl="7" algn="ctr">
              <a:spcBef>
                <a:spcPts val="0"/>
              </a:spcBef>
              <a:buSzPct val="100000"/>
              <a:buFont typeface="Playfair Display"/>
              <a:defRPr sz="6800" b="1">
                <a:latin typeface="Playfair Display"/>
                <a:ea typeface="Playfair Display"/>
                <a:cs typeface="Playfair Display"/>
                <a:sym typeface="Playfair Display"/>
              </a:defRPr>
            </a:lvl8pPr>
            <a:lvl9pPr lvl="8" algn="ctr">
              <a:spcBef>
                <a:spcPts val="0"/>
              </a:spcBef>
              <a:buSzPct val="100000"/>
              <a:buFont typeface="Playfair Display"/>
              <a:defRPr sz="6800" b="1">
                <a:latin typeface="Playfair Display"/>
                <a:ea typeface="Playfair Display"/>
                <a:cs typeface="Playfair Display"/>
                <a:sym typeface="Playfair Display"/>
              </a:defRPr>
            </a:lvl9pPr>
          </a:lstStyle>
          <a:p>
            <a:endParaRPr/>
          </a:p>
        </p:txBody>
      </p:sp>
      <p:sp>
        <p:nvSpPr>
          <p:cNvPr id="13" name="Shape 13"/>
          <p:cNvSpPr txBox="1">
            <a:spLocks noGrp="1"/>
          </p:cNvSpPr>
          <p:nvPr>
            <p:ph type="subTitle" idx="1"/>
          </p:nvPr>
        </p:nvSpPr>
        <p:spPr>
          <a:xfrm>
            <a:off x="344250" y="3550650"/>
            <a:ext cx="4910100" cy="577800"/>
          </a:xfrm>
          <a:prstGeom prst="rect">
            <a:avLst/>
          </a:prstGeom>
          <a:solidFill>
            <a:schemeClr val="dk2"/>
          </a:solidFill>
        </p:spPr>
        <p:txBody>
          <a:bodyPr lIns="91425" tIns="91425" rIns="91425" bIns="91425" anchor="ctr" anchorCtr="0"/>
          <a:lstStyle>
            <a:lvl1pPr lvl="0">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9pPr>
          </a:lstStyle>
          <a:p>
            <a:endParaRPr/>
          </a:p>
        </p:txBody>
      </p:sp>
      <p:sp>
        <p:nvSpPr>
          <p:cNvPr id="14" name="Shape 14"/>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999925"/>
            <a:ext cx="8520600" cy="2146200"/>
          </a:xfrm>
          <a:prstGeom prst="rect">
            <a:avLst/>
          </a:prstGeom>
        </p:spPr>
        <p:txBody>
          <a:bodyPr lIns="91425" tIns="91425" rIns="91425" bIns="91425" anchor="b" anchorCtr="0"/>
          <a:lstStyle>
            <a:lvl1pPr lvl="0" algn="ctr">
              <a:spcBef>
                <a:spcPts val="0"/>
              </a:spcBef>
              <a:buSzPct val="100000"/>
              <a:buFont typeface="Montserrat"/>
              <a:defRPr sz="14000">
                <a:latin typeface="Montserrat"/>
                <a:ea typeface="Montserrat"/>
                <a:cs typeface="Montserrat"/>
                <a:sym typeface="Montserrat"/>
              </a:defRPr>
            </a:lvl1pPr>
            <a:lvl2pPr lvl="1" algn="ctr">
              <a:spcBef>
                <a:spcPts val="0"/>
              </a:spcBef>
              <a:buSzPct val="100000"/>
              <a:buFont typeface="Montserrat"/>
              <a:defRPr sz="14000">
                <a:latin typeface="Montserrat"/>
                <a:ea typeface="Montserrat"/>
                <a:cs typeface="Montserrat"/>
                <a:sym typeface="Montserrat"/>
              </a:defRPr>
            </a:lvl2pPr>
            <a:lvl3pPr lvl="2" algn="ctr">
              <a:spcBef>
                <a:spcPts val="0"/>
              </a:spcBef>
              <a:buSzPct val="100000"/>
              <a:buFont typeface="Montserrat"/>
              <a:defRPr sz="14000">
                <a:latin typeface="Montserrat"/>
                <a:ea typeface="Montserrat"/>
                <a:cs typeface="Montserrat"/>
                <a:sym typeface="Montserrat"/>
              </a:defRPr>
            </a:lvl3pPr>
            <a:lvl4pPr lvl="3" algn="ctr">
              <a:spcBef>
                <a:spcPts val="0"/>
              </a:spcBef>
              <a:buSzPct val="100000"/>
              <a:buFont typeface="Montserrat"/>
              <a:defRPr sz="14000">
                <a:latin typeface="Montserrat"/>
                <a:ea typeface="Montserrat"/>
                <a:cs typeface="Montserrat"/>
                <a:sym typeface="Montserrat"/>
              </a:defRPr>
            </a:lvl4pPr>
            <a:lvl5pPr lvl="4" algn="ctr">
              <a:spcBef>
                <a:spcPts val="0"/>
              </a:spcBef>
              <a:buSzPct val="100000"/>
              <a:buFont typeface="Montserrat"/>
              <a:defRPr sz="14000">
                <a:latin typeface="Montserrat"/>
                <a:ea typeface="Montserrat"/>
                <a:cs typeface="Montserrat"/>
                <a:sym typeface="Montserrat"/>
              </a:defRPr>
            </a:lvl5pPr>
            <a:lvl6pPr lvl="5" algn="ctr">
              <a:spcBef>
                <a:spcPts val="0"/>
              </a:spcBef>
              <a:buSzPct val="100000"/>
              <a:buFont typeface="Montserrat"/>
              <a:defRPr sz="14000">
                <a:latin typeface="Montserrat"/>
                <a:ea typeface="Montserrat"/>
                <a:cs typeface="Montserrat"/>
                <a:sym typeface="Montserrat"/>
              </a:defRPr>
            </a:lvl6pPr>
            <a:lvl7pPr lvl="6" algn="ctr">
              <a:spcBef>
                <a:spcPts val="0"/>
              </a:spcBef>
              <a:buSzPct val="100000"/>
              <a:buFont typeface="Montserrat"/>
              <a:defRPr sz="14000">
                <a:latin typeface="Montserrat"/>
                <a:ea typeface="Montserrat"/>
                <a:cs typeface="Montserrat"/>
                <a:sym typeface="Montserrat"/>
              </a:defRPr>
            </a:lvl7pPr>
            <a:lvl8pPr lvl="7" algn="ctr">
              <a:spcBef>
                <a:spcPts val="0"/>
              </a:spcBef>
              <a:buSzPct val="100000"/>
              <a:buFont typeface="Montserrat"/>
              <a:defRPr sz="14000">
                <a:latin typeface="Montserrat"/>
                <a:ea typeface="Montserrat"/>
                <a:cs typeface="Montserrat"/>
                <a:sym typeface="Montserrat"/>
              </a:defRPr>
            </a:lvl8pPr>
            <a:lvl9pPr lvl="8" algn="ctr">
              <a:spcBef>
                <a:spcPts val="0"/>
              </a:spcBef>
              <a:buSzPct val="100000"/>
              <a:buFont typeface="Montserrat"/>
              <a:defRPr sz="14000">
                <a:latin typeface="Montserrat"/>
                <a:ea typeface="Montserrat"/>
                <a:cs typeface="Montserrat"/>
                <a:sym typeface="Montserrat"/>
              </a:defRPr>
            </a:lvl9pPr>
          </a:lstStyle>
          <a:p>
            <a:endParaRPr/>
          </a:p>
        </p:txBody>
      </p:sp>
      <p:sp>
        <p:nvSpPr>
          <p:cNvPr id="50" name="Shape 50"/>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1" name="Shape 51"/>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5"/>
        </a:solidFill>
        <a:effectLst/>
      </p:bgPr>
    </p:bg>
    <p:spTree>
      <p:nvGrpSpPr>
        <p:cNvPr id="1" name="Shape 15"/>
        <p:cNvGrpSpPr/>
        <p:nvPr/>
      </p:nvGrpSpPr>
      <p:grpSpPr>
        <a:xfrm>
          <a:off x="0" y="0"/>
          <a:ext cx="0" cy="0"/>
          <a:chOff x="0" y="0"/>
          <a:chExt cx="0" cy="0"/>
        </a:xfrm>
      </p:grpSpPr>
      <p:sp>
        <p:nvSpPr>
          <p:cNvPr id="16" name="Shape 16"/>
          <p:cNvSpPr/>
          <p:nvPr/>
        </p:nvSpPr>
        <p:spPr>
          <a:xfrm rot="5400000">
            <a:off x="4550700" y="-498600"/>
            <a:ext cx="42600" cy="84558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17" name="Shape 17"/>
          <p:cNvSpPr txBox="1">
            <a:spLocks noGrp="1"/>
          </p:cNvSpPr>
          <p:nvPr>
            <p:ph type="title"/>
          </p:nvPr>
        </p:nvSpPr>
        <p:spPr>
          <a:xfrm>
            <a:off x="344250" y="1403850"/>
            <a:ext cx="8455500" cy="2146800"/>
          </a:xfrm>
          <a:prstGeom prst="rect">
            <a:avLst/>
          </a:prstGeom>
          <a:solidFill>
            <a:srgbClr val="FFFFFF"/>
          </a:solidFill>
        </p:spPr>
        <p:txBody>
          <a:bodyPr lIns="91425" tIns="91425" rIns="91425" bIns="91425" anchor="ctr" anchorCtr="0"/>
          <a:lstStyle>
            <a:lvl1pPr lvl="0" algn="ctr">
              <a:spcBef>
                <a:spcPts val="0"/>
              </a:spcBef>
              <a:buSzPct val="100000"/>
              <a:buFont typeface="Playfair Display"/>
              <a:defRPr sz="4800" b="1">
                <a:latin typeface="Playfair Display"/>
                <a:ea typeface="Playfair Display"/>
                <a:cs typeface="Playfair Display"/>
                <a:sym typeface="Playfair Display"/>
              </a:defRPr>
            </a:lvl1pPr>
            <a:lvl2pPr lvl="1" algn="ctr">
              <a:spcBef>
                <a:spcPts val="0"/>
              </a:spcBef>
              <a:buSzPct val="100000"/>
              <a:buFont typeface="Playfair Display"/>
              <a:defRPr sz="4800" b="1">
                <a:latin typeface="Playfair Display"/>
                <a:ea typeface="Playfair Display"/>
                <a:cs typeface="Playfair Display"/>
                <a:sym typeface="Playfair Display"/>
              </a:defRPr>
            </a:lvl2pPr>
            <a:lvl3pPr lvl="2" algn="ctr">
              <a:spcBef>
                <a:spcPts val="0"/>
              </a:spcBef>
              <a:buSzPct val="100000"/>
              <a:buFont typeface="Playfair Display"/>
              <a:defRPr sz="4800" b="1">
                <a:latin typeface="Playfair Display"/>
                <a:ea typeface="Playfair Display"/>
                <a:cs typeface="Playfair Display"/>
                <a:sym typeface="Playfair Display"/>
              </a:defRPr>
            </a:lvl3pPr>
            <a:lvl4pPr lvl="3" algn="ctr">
              <a:spcBef>
                <a:spcPts val="0"/>
              </a:spcBef>
              <a:buSzPct val="100000"/>
              <a:buFont typeface="Playfair Display"/>
              <a:defRPr sz="4800" b="1">
                <a:latin typeface="Playfair Display"/>
                <a:ea typeface="Playfair Display"/>
                <a:cs typeface="Playfair Display"/>
                <a:sym typeface="Playfair Display"/>
              </a:defRPr>
            </a:lvl4pPr>
            <a:lvl5pPr lvl="4" algn="ctr">
              <a:spcBef>
                <a:spcPts val="0"/>
              </a:spcBef>
              <a:buSzPct val="100000"/>
              <a:buFont typeface="Playfair Display"/>
              <a:defRPr sz="4800" b="1">
                <a:latin typeface="Playfair Display"/>
                <a:ea typeface="Playfair Display"/>
                <a:cs typeface="Playfair Display"/>
                <a:sym typeface="Playfair Display"/>
              </a:defRPr>
            </a:lvl5pPr>
            <a:lvl6pPr lvl="5" algn="ctr">
              <a:spcBef>
                <a:spcPts val="0"/>
              </a:spcBef>
              <a:buSzPct val="100000"/>
              <a:buFont typeface="Playfair Display"/>
              <a:defRPr sz="4800" b="1">
                <a:latin typeface="Playfair Display"/>
                <a:ea typeface="Playfair Display"/>
                <a:cs typeface="Playfair Display"/>
                <a:sym typeface="Playfair Display"/>
              </a:defRPr>
            </a:lvl6pPr>
            <a:lvl7pPr lvl="6" algn="ctr">
              <a:spcBef>
                <a:spcPts val="0"/>
              </a:spcBef>
              <a:buSzPct val="100000"/>
              <a:buFont typeface="Playfair Display"/>
              <a:defRPr sz="4800" b="1">
                <a:latin typeface="Playfair Display"/>
                <a:ea typeface="Playfair Display"/>
                <a:cs typeface="Playfair Display"/>
                <a:sym typeface="Playfair Display"/>
              </a:defRPr>
            </a:lvl7pPr>
            <a:lvl8pPr lvl="7" algn="ctr">
              <a:spcBef>
                <a:spcPts val="0"/>
              </a:spcBef>
              <a:buSzPct val="100000"/>
              <a:buFont typeface="Playfair Display"/>
              <a:defRPr sz="4800" b="1">
                <a:latin typeface="Playfair Display"/>
                <a:ea typeface="Playfair Display"/>
                <a:cs typeface="Playfair Display"/>
                <a:sym typeface="Playfair Display"/>
              </a:defRPr>
            </a:lvl8pPr>
            <a:lvl9pPr lvl="8" algn="ctr">
              <a:spcBef>
                <a:spcPts val="0"/>
              </a:spcBef>
              <a:buSzPct val="100000"/>
              <a:buFont typeface="Playfair Display"/>
              <a:defRPr sz="4800" b="1">
                <a:latin typeface="Playfair Display"/>
                <a:ea typeface="Playfair Display"/>
                <a:cs typeface="Playfair Display"/>
                <a:sym typeface="Playfair Display"/>
              </a:defRPr>
            </a:lvl9pPr>
          </a:lstStyle>
          <a:p>
            <a:endParaRPr/>
          </a:p>
        </p:txBody>
      </p:sp>
      <p:sp>
        <p:nvSpPr>
          <p:cNvPr id="18" name="Shape 18"/>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234075"/>
            <a:ext cx="8520600" cy="3334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234050"/>
            <a:ext cx="3999900" cy="33348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234050"/>
            <a:ext cx="3999900" cy="33348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1pPr>
            <a:lvl2pPr lvl="1">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2pPr>
            <a:lvl3pPr lvl="2">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3pPr>
            <a:lvl4pPr lvl="3">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4pPr>
            <a:lvl5pPr lvl="4">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5pPr>
            <a:lvl6pPr lvl="5">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6pPr>
            <a:lvl7pPr lvl="6">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7pPr>
            <a:lvl8pPr lvl="7">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8pPr>
            <a:lvl9pPr lvl="8">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9pPr>
          </a:lstStyle>
          <a:p>
            <a:endParaRPr/>
          </a:p>
        </p:txBody>
      </p:sp>
      <p:sp>
        <p:nvSpPr>
          <p:cNvPr id="37" name="Shape 3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dk2"/>
            </a:solidFill>
            <a:prstDash val="solid"/>
            <a:round/>
            <a:headEnd type="none" w="med" len="med"/>
            <a:tailEnd type="none" w="med" len="med"/>
          </a:ln>
        </p:spPr>
      </p:cxnSp>
      <p:sp>
        <p:nvSpPr>
          <p:cNvPr id="41" name="Shape 41"/>
          <p:cNvSpPr txBox="1">
            <a:spLocks noGrp="1"/>
          </p:cNvSpPr>
          <p:nvPr>
            <p:ph type="title"/>
          </p:nvPr>
        </p:nvSpPr>
        <p:spPr>
          <a:xfrm>
            <a:off x="265500" y="1081675"/>
            <a:ext cx="4045200" cy="17862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9214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4" name="Shape 44"/>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234075"/>
            <a:ext cx="8520600" cy="33348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Playfair Display"/>
              <a:defRPr sz="1800">
                <a:solidFill>
                  <a:schemeClr val="dk2"/>
                </a:solidFill>
                <a:latin typeface="Playfair Display"/>
                <a:ea typeface="Playfair Display"/>
                <a:cs typeface="Playfair Display"/>
                <a:sym typeface="Playfair Display"/>
              </a:defRPr>
            </a:lvl1pPr>
            <a:lvl2pPr lvl="1">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2pPr>
            <a:lvl3pPr lvl="2">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3pPr>
            <a:lvl4pPr lvl="3">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4pPr>
            <a:lvl5pPr lvl="4">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5pPr>
            <a:lvl6pPr lvl="5">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6pPr>
            <a:lvl7pPr lvl="6">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7pPr>
            <a:lvl8pPr lvl="7">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8pPr>
            <a:lvl9pPr lvl="8">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9pPr>
          </a:lstStyle>
          <a:p>
            <a:endParaRPr/>
          </a:p>
        </p:txBody>
      </p:sp>
      <p:sp>
        <p:nvSpPr>
          <p:cNvPr id="8" name="Shape 8"/>
          <p:cNvSpPr txBox="1">
            <a:spLocks noGrp="1"/>
          </p:cNvSpPr>
          <p:nvPr>
            <p:ph type="sldNum" idx="12"/>
          </p:nvPr>
        </p:nvSpPr>
        <p:spPr>
          <a:xfrm>
            <a:off x="8497999" y="4688758"/>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Playfair Display"/>
                <a:ea typeface="Playfair Display"/>
                <a:cs typeface="Playfair Display"/>
                <a:sym typeface="Playfair Display"/>
              </a:rPr>
              <a:t>‹#›</a:t>
            </a:fld>
            <a:endParaRPr lang="en" sz="1000">
              <a:solidFill>
                <a:schemeClr val="dk2"/>
              </a:solidFill>
              <a:latin typeface="Playfair Display"/>
              <a:ea typeface="Playfair Display"/>
              <a:cs typeface="Playfair Display"/>
              <a:sym typeface="Playfair Display"/>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jpg"/><Relationship Id="rId6" Type="http://schemas.openxmlformats.org/officeDocument/2006/relationships/image" Target="../media/image15.png"/><Relationship Id="rId7" Type="http://schemas.openxmlformats.org/officeDocument/2006/relationships/image" Target="../media/image16.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Shape 58"/>
          <p:cNvPicPr preferRelativeResize="0"/>
          <p:nvPr/>
        </p:nvPicPr>
        <p:blipFill>
          <a:blip r:embed="rId3">
            <a:alphaModFix/>
          </a:blip>
          <a:stretch>
            <a:fillRect/>
          </a:stretch>
        </p:blipFill>
        <p:spPr>
          <a:xfrm>
            <a:off x="0" y="0"/>
            <a:ext cx="9144000" cy="4133376"/>
          </a:xfrm>
          <a:prstGeom prst="rect">
            <a:avLst/>
          </a:prstGeom>
          <a:noFill/>
          <a:ln>
            <a:noFill/>
          </a:ln>
        </p:spPr>
      </p:pic>
      <p:sp>
        <p:nvSpPr>
          <p:cNvPr id="59" name="Shape 59"/>
          <p:cNvSpPr txBox="1"/>
          <p:nvPr/>
        </p:nvSpPr>
        <p:spPr>
          <a:xfrm>
            <a:off x="1248925" y="1538400"/>
            <a:ext cx="8046000" cy="2066700"/>
          </a:xfrm>
          <a:prstGeom prst="rect">
            <a:avLst/>
          </a:prstGeom>
          <a:noFill/>
          <a:ln>
            <a:noFill/>
          </a:ln>
        </p:spPr>
        <p:txBody>
          <a:bodyPr lIns="91425" tIns="91425" rIns="91425" bIns="91425" anchor="t" anchorCtr="0">
            <a:noAutofit/>
          </a:bodyPr>
          <a:lstStyle/>
          <a:p>
            <a:pPr lvl="0">
              <a:spcBef>
                <a:spcPts val="0"/>
              </a:spcBef>
              <a:buNone/>
            </a:pPr>
            <a:r>
              <a:rPr lang="en" sz="4400" b="1">
                <a:solidFill>
                  <a:srgbClr val="FFFFFF"/>
                </a:solidFill>
                <a:latin typeface="Playfair Display"/>
                <a:ea typeface="Playfair Display"/>
                <a:cs typeface="Playfair Display"/>
                <a:sym typeface="Playfair Display"/>
              </a:rPr>
              <a:t>Twitter US Airline Sentiment</a:t>
            </a:r>
          </a:p>
        </p:txBody>
      </p:sp>
      <p:pic>
        <p:nvPicPr>
          <p:cNvPr id="60" name="Shape 60"/>
          <p:cNvPicPr preferRelativeResize="0"/>
          <p:nvPr/>
        </p:nvPicPr>
        <p:blipFill>
          <a:blip r:embed="rId4">
            <a:alphaModFix/>
          </a:blip>
          <a:stretch>
            <a:fillRect/>
          </a:stretch>
        </p:blipFill>
        <p:spPr>
          <a:xfrm>
            <a:off x="83750" y="1538399"/>
            <a:ext cx="1165175" cy="1165175"/>
          </a:xfrm>
          <a:prstGeom prst="rect">
            <a:avLst/>
          </a:prstGeom>
          <a:noFill/>
          <a:ln>
            <a:noFill/>
          </a:ln>
        </p:spPr>
      </p:pic>
      <p:sp>
        <p:nvSpPr>
          <p:cNvPr id="61" name="Shape 61"/>
          <p:cNvSpPr txBox="1"/>
          <p:nvPr/>
        </p:nvSpPr>
        <p:spPr>
          <a:xfrm>
            <a:off x="998500" y="4434250"/>
            <a:ext cx="6432300" cy="6501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351C75"/>
                </a:solidFill>
                <a:latin typeface="Comic Sans MS"/>
                <a:ea typeface="Comic Sans MS"/>
                <a:cs typeface="Comic Sans MS"/>
                <a:sym typeface="Comic Sans MS"/>
              </a:rPr>
              <a:t>Baijun, Kewei, Kuan-chen, Lingxi, Vivekanand, Yimei</a:t>
            </a:r>
            <a:r>
              <a:rPr lang="en" b="1">
                <a:solidFill>
                  <a:srgbClr val="351C75"/>
                </a:solidFill>
                <a:latin typeface="Comic Sans MS"/>
                <a:ea typeface="Comic Sans MS"/>
                <a:cs typeface="Comic Sans MS"/>
                <a:sym typeface="Comic Sans MS"/>
              </a:rPr>
              <a:t> </a:t>
            </a:r>
          </a:p>
        </p:txBody>
      </p:sp>
      <p:pic>
        <p:nvPicPr>
          <p:cNvPr id="62" name="Shape 62"/>
          <p:cNvPicPr preferRelativeResize="0"/>
          <p:nvPr/>
        </p:nvPicPr>
        <p:blipFill>
          <a:blip r:embed="rId5">
            <a:alphaModFix/>
          </a:blip>
          <a:stretch>
            <a:fillRect/>
          </a:stretch>
        </p:blipFill>
        <p:spPr>
          <a:xfrm rot="1227024">
            <a:off x="7364760" y="4302303"/>
            <a:ext cx="1106711" cy="774697"/>
          </a:xfrm>
          <a:prstGeom prst="rect">
            <a:avLst/>
          </a:prstGeom>
          <a:noFill/>
          <a:ln>
            <a:noFill/>
          </a:ln>
        </p:spPr>
      </p:pic>
    </p:spTree>
  </p:cSld>
  <p:clrMapOvr>
    <a:masterClrMapping/>
  </p:clrMapOvr>
  <p:transition xmlns:p14="http://schemas.microsoft.com/office/powerpoint/2010/mai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Where do most negative tweets come from?</a:t>
            </a:r>
          </a:p>
        </p:txBody>
      </p:sp>
      <p:sp>
        <p:nvSpPr>
          <p:cNvPr id="138" name="Shape 138"/>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 </a:t>
            </a:r>
          </a:p>
        </p:txBody>
      </p:sp>
      <p:pic>
        <p:nvPicPr>
          <p:cNvPr id="139" name="Shape 139"/>
          <p:cNvPicPr preferRelativeResize="0"/>
          <p:nvPr/>
        </p:nvPicPr>
        <p:blipFill>
          <a:blip r:embed="rId3">
            <a:alphaModFix/>
          </a:blip>
          <a:stretch>
            <a:fillRect/>
          </a:stretch>
        </p:blipFill>
        <p:spPr>
          <a:xfrm>
            <a:off x="669550" y="1078824"/>
            <a:ext cx="7638822" cy="3942375"/>
          </a:xfrm>
          <a:prstGeom prst="rect">
            <a:avLst/>
          </a:prstGeom>
          <a:noFill/>
          <a:ln>
            <a:noFill/>
          </a:ln>
        </p:spPr>
      </p:pic>
      <p:sp>
        <p:nvSpPr>
          <p:cNvPr id="140" name="Shape 140"/>
          <p:cNvSpPr txBox="1"/>
          <p:nvPr/>
        </p:nvSpPr>
        <p:spPr>
          <a:xfrm>
            <a:off x="6969475" y="3459125"/>
            <a:ext cx="1338900" cy="1482000"/>
          </a:xfrm>
          <a:prstGeom prst="rect">
            <a:avLst/>
          </a:prstGeom>
          <a:noFill/>
          <a:ln>
            <a:noFill/>
          </a:ln>
        </p:spPr>
        <p:txBody>
          <a:bodyPr lIns="91425" tIns="91425" rIns="91425" bIns="91425" anchor="t" anchorCtr="0">
            <a:noAutofit/>
          </a:bodyPr>
          <a:lstStyle/>
          <a:p>
            <a:pPr lvl="0">
              <a:spcBef>
                <a:spcPts val="0"/>
              </a:spcBef>
              <a:buNone/>
            </a:pPr>
            <a:r>
              <a:rPr lang="en" b="1">
                <a:latin typeface="Playfair Display"/>
                <a:ea typeface="Playfair Display"/>
                <a:cs typeface="Playfair Display"/>
                <a:sym typeface="Playfair Display"/>
              </a:rPr>
              <a:t>East Coast:</a:t>
            </a:r>
          </a:p>
          <a:p>
            <a:pPr lvl="0">
              <a:spcBef>
                <a:spcPts val="0"/>
              </a:spcBef>
              <a:buNone/>
            </a:pPr>
            <a:r>
              <a:rPr lang="en">
                <a:latin typeface="Playfair Display"/>
                <a:ea typeface="Playfair Display"/>
                <a:cs typeface="Playfair Display"/>
                <a:sym typeface="Playfair Display"/>
              </a:rPr>
              <a:t>Boston</a:t>
            </a:r>
          </a:p>
          <a:p>
            <a:pPr lvl="0">
              <a:spcBef>
                <a:spcPts val="0"/>
              </a:spcBef>
              <a:buNone/>
            </a:pPr>
            <a:r>
              <a:rPr lang="en">
                <a:latin typeface="Playfair Display"/>
                <a:ea typeface="Playfair Display"/>
                <a:cs typeface="Playfair Display"/>
                <a:sym typeface="Playfair Display"/>
              </a:rPr>
              <a:t>New York</a:t>
            </a:r>
          </a:p>
          <a:p>
            <a:pPr lvl="0">
              <a:spcBef>
                <a:spcPts val="0"/>
              </a:spcBef>
              <a:buNone/>
            </a:pPr>
            <a:r>
              <a:rPr lang="en">
                <a:latin typeface="Playfair Display"/>
                <a:ea typeface="Playfair Display"/>
                <a:cs typeface="Playfair Display"/>
                <a:sym typeface="Playfair Display"/>
              </a:rPr>
              <a:t>Washington</a:t>
            </a:r>
          </a:p>
        </p:txBody>
      </p:sp>
      <p:sp>
        <p:nvSpPr>
          <p:cNvPr id="141" name="Shape 141"/>
          <p:cNvSpPr txBox="1"/>
          <p:nvPr/>
        </p:nvSpPr>
        <p:spPr>
          <a:xfrm>
            <a:off x="250625" y="3539200"/>
            <a:ext cx="1503900" cy="1482000"/>
          </a:xfrm>
          <a:prstGeom prst="rect">
            <a:avLst/>
          </a:prstGeom>
          <a:noFill/>
          <a:ln>
            <a:noFill/>
          </a:ln>
        </p:spPr>
        <p:txBody>
          <a:bodyPr lIns="91425" tIns="91425" rIns="91425" bIns="91425" anchor="t" anchorCtr="0">
            <a:noAutofit/>
          </a:bodyPr>
          <a:lstStyle/>
          <a:p>
            <a:pPr lvl="0" rtl="0">
              <a:spcBef>
                <a:spcPts val="0"/>
              </a:spcBef>
              <a:buNone/>
            </a:pPr>
            <a:r>
              <a:rPr lang="en" b="1">
                <a:latin typeface="Playfair Display"/>
                <a:ea typeface="Playfair Display"/>
                <a:cs typeface="Playfair Display"/>
                <a:sym typeface="Playfair Display"/>
              </a:rPr>
              <a:t>West Coast:</a:t>
            </a:r>
          </a:p>
          <a:p>
            <a:pPr lvl="0">
              <a:spcBef>
                <a:spcPts val="0"/>
              </a:spcBef>
              <a:buNone/>
            </a:pPr>
            <a:r>
              <a:rPr lang="en">
                <a:latin typeface="Playfair Display"/>
                <a:ea typeface="Playfair Display"/>
                <a:cs typeface="Playfair Display"/>
                <a:sym typeface="Playfair Display"/>
              </a:rPr>
              <a:t>San Francisco</a:t>
            </a:r>
          </a:p>
          <a:p>
            <a:pPr lvl="0" rtl="0">
              <a:spcBef>
                <a:spcPts val="0"/>
              </a:spcBef>
              <a:buNone/>
            </a:pPr>
            <a:r>
              <a:rPr lang="en">
                <a:latin typeface="Playfair Display"/>
                <a:ea typeface="Playfair Display"/>
                <a:cs typeface="Playfair Display"/>
                <a:sym typeface="Playfair Display"/>
              </a:rPr>
              <a:t>Los Angeles</a:t>
            </a:r>
          </a:p>
          <a:p>
            <a:pPr lvl="0" rtl="0">
              <a:spcBef>
                <a:spcPts val="0"/>
              </a:spcBef>
              <a:buNone/>
            </a:pPr>
            <a:r>
              <a:rPr lang="en">
                <a:latin typeface="Playfair Display"/>
                <a:ea typeface="Playfair Display"/>
                <a:cs typeface="Playfair Display"/>
                <a:sym typeface="Playfair Display"/>
              </a:rPr>
              <a:t>San Diego</a:t>
            </a:r>
          </a:p>
          <a:p>
            <a:pPr lvl="0" rtl="0">
              <a:spcBef>
                <a:spcPts val="0"/>
              </a:spcBef>
              <a:buNone/>
            </a:pPr>
            <a:r>
              <a:rPr lang="en">
                <a:latin typeface="Playfair Display"/>
                <a:ea typeface="Playfair Display"/>
                <a:cs typeface="Playfair Display"/>
                <a:sym typeface="Playfair Display"/>
              </a:rPr>
              <a:t>Las Vegas</a:t>
            </a:r>
          </a:p>
        </p:txBody>
      </p:sp>
      <p:sp>
        <p:nvSpPr>
          <p:cNvPr id="142" name="Shape 142"/>
          <p:cNvSpPr txBox="1"/>
          <p:nvPr/>
        </p:nvSpPr>
        <p:spPr>
          <a:xfrm>
            <a:off x="5077975" y="1318600"/>
            <a:ext cx="1503900" cy="1482000"/>
          </a:xfrm>
          <a:prstGeom prst="rect">
            <a:avLst/>
          </a:prstGeom>
          <a:noFill/>
          <a:ln>
            <a:noFill/>
          </a:ln>
        </p:spPr>
        <p:txBody>
          <a:bodyPr lIns="91425" tIns="91425" rIns="91425" bIns="91425" anchor="t" anchorCtr="0">
            <a:noAutofit/>
          </a:bodyPr>
          <a:lstStyle/>
          <a:p>
            <a:pPr lvl="0" rtl="0">
              <a:spcBef>
                <a:spcPts val="0"/>
              </a:spcBef>
              <a:buNone/>
            </a:pPr>
            <a:r>
              <a:rPr lang="en" b="1">
                <a:latin typeface="Playfair Display"/>
                <a:ea typeface="Playfair Display"/>
                <a:cs typeface="Playfair Display"/>
                <a:sym typeface="Playfair Display"/>
              </a:rPr>
              <a:t>Midwest:</a:t>
            </a:r>
          </a:p>
          <a:p>
            <a:pPr lvl="0" rtl="0">
              <a:spcBef>
                <a:spcPts val="0"/>
              </a:spcBef>
              <a:buNone/>
            </a:pPr>
            <a:r>
              <a:rPr lang="en">
                <a:latin typeface="Playfair Display"/>
                <a:ea typeface="Playfair Display"/>
                <a:cs typeface="Playfair Display"/>
                <a:sym typeface="Playfair Display"/>
              </a:rPr>
              <a:t>Chicago</a:t>
            </a:r>
          </a:p>
          <a:p>
            <a:pPr lvl="0" rtl="0">
              <a:spcBef>
                <a:spcPts val="0"/>
              </a:spcBef>
              <a:buNone/>
            </a:pPr>
            <a:endParaRPr>
              <a:latin typeface="Playfair Display"/>
              <a:ea typeface="Playfair Display"/>
              <a:cs typeface="Playfair Display"/>
              <a:sym typeface="Playfair Display"/>
            </a:endParaRPr>
          </a:p>
        </p:txBody>
      </p:sp>
      <p:pic>
        <p:nvPicPr>
          <p:cNvPr id="143" name="Shape 143"/>
          <p:cNvPicPr preferRelativeResize="0"/>
          <p:nvPr/>
        </p:nvPicPr>
        <p:blipFill>
          <a:blip r:embed="rId4">
            <a:alphaModFix/>
          </a:blip>
          <a:stretch>
            <a:fillRect/>
          </a:stretch>
        </p:blipFill>
        <p:spPr>
          <a:xfrm>
            <a:off x="5844625" y="1440002"/>
            <a:ext cx="409324" cy="371424"/>
          </a:xfrm>
          <a:prstGeom prst="rect">
            <a:avLst/>
          </a:prstGeom>
          <a:noFill/>
          <a:ln>
            <a:noFill/>
          </a:ln>
        </p:spPr>
      </p:pic>
      <p:pic>
        <p:nvPicPr>
          <p:cNvPr id="144" name="Shape 144"/>
          <p:cNvPicPr preferRelativeResize="0"/>
          <p:nvPr/>
        </p:nvPicPr>
        <p:blipFill>
          <a:blip r:embed="rId5">
            <a:alphaModFix/>
          </a:blip>
          <a:stretch>
            <a:fillRect/>
          </a:stretch>
        </p:blipFill>
        <p:spPr>
          <a:xfrm>
            <a:off x="1179300" y="4159537"/>
            <a:ext cx="409326" cy="409326"/>
          </a:xfrm>
          <a:prstGeom prst="rect">
            <a:avLst/>
          </a:prstGeom>
          <a:noFill/>
          <a:ln>
            <a:noFill/>
          </a:ln>
        </p:spPr>
      </p:pic>
      <p:pic>
        <p:nvPicPr>
          <p:cNvPr id="145" name="Shape 145"/>
          <p:cNvPicPr preferRelativeResize="0"/>
          <p:nvPr/>
        </p:nvPicPr>
        <p:blipFill>
          <a:blip r:embed="rId6">
            <a:alphaModFix/>
          </a:blip>
          <a:stretch>
            <a:fillRect/>
          </a:stretch>
        </p:blipFill>
        <p:spPr>
          <a:xfrm>
            <a:off x="7837900" y="3731779"/>
            <a:ext cx="409325" cy="427745"/>
          </a:xfrm>
          <a:prstGeom prst="rect">
            <a:avLst/>
          </a:prstGeom>
          <a:noFill/>
          <a:ln>
            <a:noFill/>
          </a:ln>
        </p:spPr>
      </p:pic>
    </p:spTree>
  </p:cSld>
  <p:clrMapOvr>
    <a:masterClrMapping/>
  </p:clrMapOvr>
  <p:transition xmlns:p14="http://schemas.microsoft.com/office/powerpoint/2010/mai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When do people tweet?</a:t>
            </a:r>
          </a:p>
        </p:txBody>
      </p:sp>
      <p:sp>
        <p:nvSpPr>
          <p:cNvPr id="151" name="Shape 151"/>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 </a:t>
            </a:r>
          </a:p>
        </p:txBody>
      </p:sp>
      <p:pic>
        <p:nvPicPr>
          <p:cNvPr id="152" name="Shape 152"/>
          <p:cNvPicPr preferRelativeResize="0"/>
          <p:nvPr/>
        </p:nvPicPr>
        <p:blipFill>
          <a:blip r:embed="rId3">
            <a:alphaModFix/>
          </a:blip>
          <a:stretch>
            <a:fillRect/>
          </a:stretch>
        </p:blipFill>
        <p:spPr>
          <a:xfrm>
            <a:off x="401000" y="1017725"/>
            <a:ext cx="4806300" cy="4012950"/>
          </a:xfrm>
          <a:prstGeom prst="rect">
            <a:avLst/>
          </a:prstGeom>
          <a:noFill/>
          <a:ln>
            <a:noFill/>
          </a:ln>
        </p:spPr>
      </p:pic>
      <p:sp>
        <p:nvSpPr>
          <p:cNvPr id="153" name="Shape 153"/>
          <p:cNvSpPr txBox="1"/>
          <p:nvPr/>
        </p:nvSpPr>
        <p:spPr>
          <a:xfrm>
            <a:off x="5551925" y="1174200"/>
            <a:ext cx="3280500" cy="3334800"/>
          </a:xfrm>
          <a:prstGeom prst="rect">
            <a:avLst/>
          </a:prstGeom>
          <a:noFill/>
          <a:ln>
            <a:noFill/>
          </a:ln>
        </p:spPr>
        <p:txBody>
          <a:bodyPr lIns="91425" tIns="91425" rIns="91425" bIns="91425" anchor="t" anchorCtr="0">
            <a:noAutofit/>
          </a:bodyPr>
          <a:lstStyle/>
          <a:p>
            <a:pPr lvl="0">
              <a:spcBef>
                <a:spcPts val="0"/>
              </a:spcBef>
              <a:buClr>
                <a:schemeClr val="dk2"/>
              </a:buClr>
              <a:buSzPct val="61111"/>
              <a:buFont typeface="Arial"/>
              <a:buNone/>
            </a:pPr>
            <a:r>
              <a:rPr lang="en" sz="1800" b="1">
                <a:solidFill>
                  <a:schemeClr val="dk2"/>
                </a:solidFill>
                <a:latin typeface="Playfair Display"/>
                <a:ea typeface="Playfair Display"/>
                <a:cs typeface="Playfair Display"/>
                <a:sym typeface="Playfair Display"/>
              </a:rPr>
              <a:t>According to the chart:</a:t>
            </a:r>
          </a:p>
          <a:p>
            <a:pPr lvl="0">
              <a:spcBef>
                <a:spcPts val="0"/>
              </a:spcBef>
              <a:buClr>
                <a:schemeClr val="dk2"/>
              </a:buClr>
              <a:buFont typeface="Arial"/>
              <a:buNone/>
            </a:pPr>
            <a:endParaRPr>
              <a:solidFill>
                <a:schemeClr val="dk2"/>
              </a:solidFill>
              <a:latin typeface="Playfair Display"/>
              <a:ea typeface="Playfair Display"/>
              <a:cs typeface="Playfair Display"/>
              <a:sym typeface="Playfair Display"/>
            </a:endParaRPr>
          </a:p>
          <a:p>
            <a:pPr marL="457200" lvl="0" indent="-228600" rtl="0">
              <a:spcBef>
                <a:spcPts val="0"/>
              </a:spcBef>
              <a:buClr>
                <a:schemeClr val="dk2"/>
              </a:buClr>
              <a:buFont typeface="Playfair Display"/>
              <a:buChar char="●"/>
            </a:pPr>
            <a:r>
              <a:rPr lang="en">
                <a:solidFill>
                  <a:schemeClr val="dk2"/>
                </a:solidFill>
                <a:latin typeface="Playfair Display"/>
                <a:ea typeface="Playfair Display"/>
                <a:cs typeface="Playfair Display"/>
                <a:sym typeface="Playfair Display"/>
              </a:rPr>
              <a:t>People tweet most in the morning between 6:00 am to 12:00 pm</a:t>
            </a:r>
          </a:p>
          <a:p>
            <a:pPr marL="457200" lvl="0" indent="-228600" rtl="0">
              <a:spcBef>
                <a:spcPts val="0"/>
              </a:spcBef>
              <a:buClr>
                <a:schemeClr val="dk2"/>
              </a:buClr>
              <a:buFont typeface="Playfair Display"/>
              <a:buChar char="●"/>
            </a:pPr>
            <a:r>
              <a:rPr lang="en">
                <a:solidFill>
                  <a:schemeClr val="dk2"/>
                </a:solidFill>
                <a:latin typeface="Playfair Display"/>
                <a:ea typeface="Playfair Display"/>
                <a:cs typeface="Playfair Display"/>
                <a:sym typeface="Playfair Display"/>
              </a:rPr>
              <a:t>About 67.57% of the total tweets is published from 6:00 am to 6:00 pm.</a:t>
            </a:r>
          </a:p>
          <a:p>
            <a:pPr marL="457200" lvl="0" indent="-228600" rtl="0">
              <a:spcBef>
                <a:spcPts val="0"/>
              </a:spcBef>
              <a:buClr>
                <a:schemeClr val="dk2"/>
              </a:buClr>
              <a:buFont typeface="Playfair Display"/>
              <a:buChar char="●"/>
            </a:pPr>
            <a:r>
              <a:rPr lang="en">
                <a:solidFill>
                  <a:schemeClr val="dk2"/>
                </a:solidFill>
                <a:latin typeface="Playfair Display"/>
                <a:ea typeface="Playfair Display"/>
                <a:cs typeface="Playfair Display"/>
                <a:sym typeface="Playfair Display"/>
              </a:rPr>
              <a:t>Airline companies should monitor the tweets during this time period in order to build its social image</a:t>
            </a:r>
          </a:p>
        </p:txBody>
      </p:sp>
      <p:pic>
        <p:nvPicPr>
          <p:cNvPr id="154" name="Shape 154"/>
          <p:cNvPicPr preferRelativeResize="0"/>
          <p:nvPr/>
        </p:nvPicPr>
        <p:blipFill>
          <a:blip r:embed="rId4">
            <a:alphaModFix/>
          </a:blip>
          <a:stretch>
            <a:fillRect/>
          </a:stretch>
        </p:blipFill>
        <p:spPr>
          <a:xfrm rot="-1558016" flipH="1">
            <a:off x="7503146" y="3920584"/>
            <a:ext cx="950050" cy="950050"/>
          </a:xfrm>
          <a:prstGeom prst="rect">
            <a:avLst/>
          </a:prstGeom>
          <a:noFill/>
          <a:ln>
            <a:noFill/>
          </a:ln>
        </p:spPr>
      </p:pic>
    </p:spTree>
  </p:cSld>
  <p:clrMapOvr>
    <a:masterClrMapping/>
  </p:clrMapOvr>
  <p:transition xmlns:p14="http://schemas.microsoft.com/office/powerpoint/2010/mai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When do people tweet negatively?</a:t>
            </a:r>
          </a:p>
        </p:txBody>
      </p:sp>
      <p:sp>
        <p:nvSpPr>
          <p:cNvPr id="160" name="Shape 160"/>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 </a:t>
            </a:r>
          </a:p>
        </p:txBody>
      </p:sp>
      <p:pic>
        <p:nvPicPr>
          <p:cNvPr id="161" name="Shape 161"/>
          <p:cNvPicPr preferRelativeResize="0"/>
          <p:nvPr/>
        </p:nvPicPr>
        <p:blipFill>
          <a:blip r:embed="rId3">
            <a:alphaModFix/>
          </a:blip>
          <a:stretch>
            <a:fillRect/>
          </a:stretch>
        </p:blipFill>
        <p:spPr>
          <a:xfrm>
            <a:off x="311700" y="1157500"/>
            <a:ext cx="3889174" cy="3934099"/>
          </a:xfrm>
          <a:prstGeom prst="rect">
            <a:avLst/>
          </a:prstGeom>
          <a:noFill/>
          <a:ln>
            <a:noFill/>
          </a:ln>
        </p:spPr>
      </p:pic>
      <p:pic>
        <p:nvPicPr>
          <p:cNvPr id="162" name="Shape 162"/>
          <p:cNvPicPr preferRelativeResize="0"/>
          <p:nvPr/>
        </p:nvPicPr>
        <p:blipFill>
          <a:blip r:embed="rId4">
            <a:alphaModFix/>
          </a:blip>
          <a:stretch>
            <a:fillRect/>
          </a:stretch>
        </p:blipFill>
        <p:spPr>
          <a:xfrm>
            <a:off x="4597999" y="1281725"/>
            <a:ext cx="4389699" cy="3784226"/>
          </a:xfrm>
          <a:prstGeom prst="rect">
            <a:avLst/>
          </a:prstGeom>
          <a:noFill/>
          <a:ln>
            <a:noFill/>
          </a:ln>
        </p:spPr>
      </p:pic>
      <p:sp>
        <p:nvSpPr>
          <p:cNvPr id="163" name="Shape 163"/>
          <p:cNvSpPr/>
          <p:nvPr/>
        </p:nvSpPr>
        <p:spPr>
          <a:xfrm>
            <a:off x="2220775" y="1429450"/>
            <a:ext cx="1020900" cy="3510000"/>
          </a:xfrm>
          <a:prstGeom prst="rect">
            <a:avLst/>
          </a:prstGeom>
          <a:noFill/>
          <a:ln w="28575"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64" name="Shape 164"/>
          <p:cNvPicPr preferRelativeResize="0"/>
          <p:nvPr/>
        </p:nvPicPr>
        <p:blipFill>
          <a:blip r:embed="rId5">
            <a:alphaModFix/>
          </a:blip>
          <a:stretch>
            <a:fillRect/>
          </a:stretch>
        </p:blipFill>
        <p:spPr>
          <a:xfrm>
            <a:off x="7728328" y="3734899"/>
            <a:ext cx="356649" cy="400375"/>
          </a:xfrm>
          <a:prstGeom prst="rect">
            <a:avLst/>
          </a:prstGeom>
          <a:noFill/>
          <a:ln>
            <a:noFill/>
          </a:ln>
        </p:spPr>
      </p:pic>
      <p:sp>
        <p:nvSpPr>
          <p:cNvPr id="165" name="Shape 165"/>
          <p:cNvSpPr/>
          <p:nvPr/>
        </p:nvSpPr>
        <p:spPr>
          <a:xfrm>
            <a:off x="7211100" y="3458775"/>
            <a:ext cx="1391100" cy="676500"/>
          </a:xfrm>
          <a:prstGeom prst="roundRect">
            <a:avLst>
              <a:gd name="adj" fmla="val 16667"/>
            </a:avLst>
          </a:prstGeom>
          <a:noFill/>
          <a:ln w="28575"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66" name="Shape 166"/>
          <p:cNvPicPr preferRelativeResize="0"/>
          <p:nvPr/>
        </p:nvPicPr>
        <p:blipFill>
          <a:blip r:embed="rId5">
            <a:alphaModFix/>
          </a:blip>
          <a:stretch>
            <a:fillRect/>
          </a:stretch>
        </p:blipFill>
        <p:spPr>
          <a:xfrm>
            <a:off x="2552903" y="4492674"/>
            <a:ext cx="356649" cy="400375"/>
          </a:xfrm>
          <a:prstGeom prst="rect">
            <a:avLst/>
          </a:prstGeom>
          <a:noFill/>
          <a:ln>
            <a:noFill/>
          </a:ln>
        </p:spPr>
      </p:pic>
    </p:spTree>
  </p:cSld>
  <p:clrMapOvr>
    <a:masterClrMapping/>
  </p:clrMapOvr>
  <p:transition xmlns:p14="http://schemas.microsoft.com/office/powerpoint/2010/mai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38925" y="0"/>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Overall Word Cloud for Negative Sentiment</a:t>
            </a:r>
          </a:p>
        </p:txBody>
      </p:sp>
      <p:pic>
        <p:nvPicPr>
          <p:cNvPr id="172" name="Shape 172"/>
          <p:cNvPicPr preferRelativeResize="0"/>
          <p:nvPr/>
        </p:nvPicPr>
        <p:blipFill>
          <a:blip r:embed="rId3">
            <a:alphaModFix/>
          </a:blip>
          <a:stretch>
            <a:fillRect/>
          </a:stretch>
        </p:blipFill>
        <p:spPr>
          <a:xfrm>
            <a:off x="872262" y="652649"/>
            <a:ext cx="6998536" cy="4490850"/>
          </a:xfrm>
          <a:prstGeom prst="rect">
            <a:avLst/>
          </a:prstGeom>
          <a:noFill/>
          <a:ln>
            <a:noFill/>
          </a:ln>
        </p:spPr>
      </p:pic>
    </p:spTree>
  </p:cSld>
  <p:clrMapOvr>
    <a:masterClrMapping/>
  </p:clrMapOvr>
  <p:transition xmlns:p14="http://schemas.microsoft.com/office/powerpoint/2010/mai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233500"/>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Negative Tweets by Reason</a:t>
            </a:r>
          </a:p>
        </p:txBody>
      </p:sp>
      <p:pic>
        <p:nvPicPr>
          <p:cNvPr id="178" name="Shape 178"/>
          <p:cNvPicPr preferRelativeResize="0"/>
          <p:nvPr/>
        </p:nvPicPr>
        <p:blipFill>
          <a:blip r:embed="rId3">
            <a:alphaModFix/>
          </a:blip>
          <a:stretch>
            <a:fillRect/>
          </a:stretch>
        </p:blipFill>
        <p:spPr>
          <a:xfrm>
            <a:off x="0" y="1318449"/>
            <a:ext cx="9144000" cy="2951624"/>
          </a:xfrm>
          <a:prstGeom prst="rect">
            <a:avLst/>
          </a:prstGeom>
          <a:noFill/>
          <a:ln>
            <a:noFill/>
          </a:ln>
        </p:spPr>
      </p:pic>
    </p:spTree>
  </p:cSld>
  <p:clrMapOvr>
    <a:masterClrMapping/>
  </p:clrMapOvr>
  <p:transition xmlns:p14="http://schemas.microsoft.com/office/powerpoint/2010/mai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0" y="0"/>
            <a:ext cx="8122968" cy="2572274"/>
          </a:xfrm>
          <a:prstGeom prst="rect">
            <a:avLst/>
          </a:prstGeom>
          <a:noFill/>
          <a:ln>
            <a:noFill/>
          </a:ln>
        </p:spPr>
      </p:pic>
      <p:pic>
        <p:nvPicPr>
          <p:cNvPr id="184" name="Shape 184"/>
          <p:cNvPicPr preferRelativeResize="0"/>
          <p:nvPr/>
        </p:nvPicPr>
        <p:blipFill>
          <a:blip r:embed="rId4">
            <a:alphaModFix/>
          </a:blip>
          <a:stretch>
            <a:fillRect/>
          </a:stretch>
        </p:blipFill>
        <p:spPr>
          <a:xfrm>
            <a:off x="0" y="2592638"/>
            <a:ext cx="8122975" cy="2550862"/>
          </a:xfrm>
          <a:prstGeom prst="rect">
            <a:avLst/>
          </a:prstGeom>
          <a:noFill/>
          <a:ln>
            <a:noFill/>
          </a:ln>
        </p:spPr>
      </p:pic>
    </p:spTree>
  </p:cSld>
  <p:clrMapOvr>
    <a:masterClrMapping/>
  </p:clrMapOvr>
  <p:transition xmlns:p14="http://schemas.microsoft.com/office/powerpoint/2010/mai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35100" y="190950"/>
            <a:ext cx="27132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UNITED AIRLINES</a:t>
            </a:r>
          </a:p>
        </p:txBody>
      </p:sp>
      <p:pic>
        <p:nvPicPr>
          <p:cNvPr id="190" name="Shape 190"/>
          <p:cNvPicPr preferRelativeResize="0"/>
          <p:nvPr/>
        </p:nvPicPr>
        <p:blipFill rotWithShape="1">
          <a:blip r:embed="rId3">
            <a:alphaModFix/>
          </a:blip>
          <a:srcRect l="7876"/>
          <a:stretch/>
        </p:blipFill>
        <p:spPr>
          <a:xfrm>
            <a:off x="2948300" y="0"/>
            <a:ext cx="6195699" cy="5143499"/>
          </a:xfrm>
          <a:prstGeom prst="rect">
            <a:avLst/>
          </a:prstGeom>
          <a:noFill/>
          <a:ln>
            <a:noFill/>
          </a:ln>
        </p:spPr>
      </p:pic>
    </p:spTree>
  </p:cSld>
  <p:clrMapOvr>
    <a:masterClrMapping/>
  </p:clrMapOvr>
  <p:transition xmlns:p14="http://schemas.microsoft.com/office/powerpoint/2010/mai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0250" y="144000"/>
            <a:ext cx="1795500" cy="11646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AMERICAN </a:t>
            </a:r>
          </a:p>
          <a:p>
            <a:pPr marL="0" marR="0" lvl="0" indent="0" algn="l" rtl="0">
              <a:lnSpc>
                <a:spcPct val="100000"/>
              </a:lnSpc>
              <a:spcBef>
                <a:spcPts val="0"/>
              </a:spcBef>
              <a:spcAft>
                <a:spcPts val="0"/>
              </a:spcAft>
              <a:buNone/>
            </a:pPr>
            <a:r>
              <a:rPr lang="en">
                <a:solidFill>
                  <a:srgbClr val="FFFFFF"/>
                </a:solidFill>
              </a:rPr>
              <a:t>AIRLINES</a:t>
            </a:r>
            <a:r>
              <a:rPr lang="en"/>
              <a:t> </a:t>
            </a:r>
          </a:p>
        </p:txBody>
      </p:sp>
      <p:pic>
        <p:nvPicPr>
          <p:cNvPr id="196" name="Shape 196"/>
          <p:cNvPicPr preferRelativeResize="0"/>
          <p:nvPr/>
        </p:nvPicPr>
        <p:blipFill>
          <a:blip r:embed="rId3">
            <a:alphaModFix/>
          </a:blip>
          <a:stretch>
            <a:fillRect/>
          </a:stretch>
        </p:blipFill>
        <p:spPr>
          <a:xfrm>
            <a:off x="2418717" y="0"/>
            <a:ext cx="6725282" cy="5143499"/>
          </a:xfrm>
          <a:prstGeom prst="rect">
            <a:avLst/>
          </a:prstGeom>
          <a:noFill/>
          <a:ln>
            <a:noFill/>
          </a:ln>
        </p:spPr>
      </p:pic>
    </p:spTree>
  </p:cSld>
  <p:clrMapOvr>
    <a:masterClrMapping/>
  </p:clrMapOvr>
  <p:transition xmlns:p14="http://schemas.microsoft.com/office/powerpoint/2010/mai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62550" y="143225"/>
            <a:ext cx="20901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US AIRWAYS</a:t>
            </a:r>
          </a:p>
        </p:txBody>
      </p:sp>
      <p:pic>
        <p:nvPicPr>
          <p:cNvPr id="202" name="Shape 202"/>
          <p:cNvPicPr preferRelativeResize="0"/>
          <p:nvPr/>
        </p:nvPicPr>
        <p:blipFill>
          <a:blip r:embed="rId3">
            <a:alphaModFix/>
          </a:blip>
          <a:stretch>
            <a:fillRect/>
          </a:stretch>
        </p:blipFill>
        <p:spPr>
          <a:xfrm>
            <a:off x="2418729" y="0"/>
            <a:ext cx="6725270" cy="5143499"/>
          </a:xfrm>
          <a:prstGeom prst="rect">
            <a:avLst/>
          </a:prstGeom>
          <a:noFill/>
          <a:ln>
            <a:noFill/>
          </a:ln>
        </p:spPr>
      </p:pic>
    </p:spTree>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Text Mining</a:t>
            </a:r>
          </a:p>
        </p:txBody>
      </p:sp>
      <p:sp>
        <p:nvSpPr>
          <p:cNvPr id="208" name="Shape 208"/>
          <p:cNvSpPr txBox="1">
            <a:spLocks noGrp="1"/>
          </p:cNvSpPr>
          <p:nvPr>
            <p:ph type="body" idx="1"/>
          </p:nvPr>
        </p:nvSpPr>
        <p:spPr>
          <a:xfrm>
            <a:off x="311700" y="1234075"/>
            <a:ext cx="5185800" cy="3334800"/>
          </a:xfrm>
          <a:prstGeom prst="rect">
            <a:avLst/>
          </a:prstGeom>
        </p:spPr>
        <p:txBody>
          <a:bodyPr lIns="91425" tIns="91425" rIns="91425" bIns="91425" anchor="t" anchorCtr="0">
            <a:noAutofit/>
          </a:bodyPr>
          <a:lstStyle/>
          <a:p>
            <a:pPr lvl="0">
              <a:spcBef>
                <a:spcPts val="0"/>
              </a:spcBef>
              <a:buNone/>
            </a:pPr>
            <a:r>
              <a:rPr lang="en">
                <a:solidFill>
                  <a:srgbClr val="222222"/>
                </a:solidFill>
                <a:highlight>
                  <a:srgbClr val="FFFFFF"/>
                </a:highlight>
              </a:rPr>
              <a:t>Process of deriving high-quality information from </a:t>
            </a:r>
            <a:r>
              <a:rPr lang="en" b="1">
                <a:solidFill>
                  <a:srgbClr val="222222"/>
                </a:solidFill>
                <a:highlight>
                  <a:srgbClr val="FFFFFF"/>
                </a:highlight>
              </a:rPr>
              <a:t>text</a:t>
            </a:r>
          </a:p>
          <a:p>
            <a:pPr lvl="0">
              <a:spcBef>
                <a:spcPts val="0"/>
              </a:spcBef>
              <a:buNone/>
            </a:pPr>
            <a:r>
              <a:rPr lang="en">
                <a:solidFill>
                  <a:srgbClr val="222222"/>
                </a:solidFill>
                <a:highlight>
                  <a:srgbClr val="FFFFFF"/>
                </a:highlight>
              </a:rPr>
              <a:t>Based on principles of Information Retrieval theory</a:t>
            </a:r>
          </a:p>
          <a:p>
            <a:pPr lvl="0">
              <a:spcBef>
                <a:spcPts val="0"/>
              </a:spcBef>
              <a:buNone/>
            </a:pPr>
            <a:r>
              <a:rPr lang="en">
                <a:solidFill>
                  <a:srgbClr val="222222"/>
                </a:solidFill>
                <a:highlight>
                  <a:srgbClr val="FFFFFF"/>
                </a:highlight>
              </a:rPr>
              <a:t>Library tm in R</a:t>
            </a:r>
          </a:p>
          <a:p>
            <a:pPr lvl="0">
              <a:spcBef>
                <a:spcPts val="0"/>
              </a:spcBef>
              <a:buNone/>
            </a:pPr>
            <a:endParaRPr>
              <a:solidFill>
                <a:srgbClr val="222222"/>
              </a:solidFill>
              <a:highlight>
                <a:srgbClr val="FFFFFF"/>
              </a:highlight>
            </a:endParaRPr>
          </a:p>
          <a:p>
            <a:pPr lvl="0">
              <a:spcBef>
                <a:spcPts val="0"/>
              </a:spcBef>
              <a:buNone/>
            </a:pPr>
            <a:endParaRPr>
              <a:solidFill>
                <a:srgbClr val="222222"/>
              </a:solidFill>
              <a:highlight>
                <a:srgbClr val="FFFFFF"/>
              </a:highlight>
            </a:endParaRPr>
          </a:p>
        </p:txBody>
      </p:sp>
      <p:pic>
        <p:nvPicPr>
          <p:cNvPr id="209" name="Shape 209"/>
          <p:cNvPicPr preferRelativeResize="0"/>
          <p:nvPr/>
        </p:nvPicPr>
        <p:blipFill>
          <a:blip r:embed="rId3">
            <a:alphaModFix/>
          </a:blip>
          <a:stretch>
            <a:fillRect/>
          </a:stretch>
        </p:blipFill>
        <p:spPr>
          <a:xfrm>
            <a:off x="5497500" y="1234075"/>
            <a:ext cx="3334800" cy="3334800"/>
          </a:xfrm>
          <a:prstGeom prst="rect">
            <a:avLst/>
          </a:prstGeom>
          <a:noFill/>
          <a:ln>
            <a:noFill/>
          </a:ln>
        </p:spPr>
      </p:pic>
    </p:spTree>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Background</a:t>
            </a:r>
          </a:p>
        </p:txBody>
      </p:sp>
      <p:sp>
        <p:nvSpPr>
          <p:cNvPr id="68" name="Shape 68"/>
          <p:cNvSpPr txBox="1">
            <a:spLocks noGrp="1"/>
          </p:cNvSpPr>
          <p:nvPr>
            <p:ph type="body" idx="1"/>
          </p:nvPr>
        </p:nvSpPr>
        <p:spPr>
          <a:xfrm>
            <a:off x="311700" y="1281800"/>
            <a:ext cx="8520600" cy="3334800"/>
          </a:xfrm>
          <a:prstGeom prst="rect">
            <a:avLst/>
          </a:prstGeom>
        </p:spPr>
        <p:txBody>
          <a:bodyPr lIns="91425" tIns="91425" rIns="91425" bIns="91425" anchor="t" anchorCtr="0">
            <a:noAutofit/>
          </a:bodyPr>
          <a:lstStyle/>
          <a:p>
            <a:pPr lvl="0">
              <a:spcBef>
                <a:spcPts val="0"/>
              </a:spcBef>
              <a:buNone/>
            </a:pPr>
            <a:r>
              <a:rPr lang="en">
                <a:solidFill>
                  <a:srgbClr val="47494D"/>
                </a:solidFill>
                <a:highlight>
                  <a:srgbClr val="FFFFFF"/>
                </a:highlight>
              </a:rPr>
              <a:t>Data Source: Kaggle</a:t>
            </a:r>
          </a:p>
          <a:p>
            <a:pPr lvl="0">
              <a:spcBef>
                <a:spcPts val="0"/>
              </a:spcBef>
              <a:buNone/>
            </a:pPr>
            <a:r>
              <a:rPr lang="en">
                <a:solidFill>
                  <a:srgbClr val="47494D"/>
                </a:solidFill>
                <a:highlight>
                  <a:srgbClr val="FFFFFF"/>
                </a:highlight>
              </a:rPr>
              <a:t>Twitter data was scraped from February 16 to 24 of 2015</a:t>
            </a:r>
          </a:p>
          <a:p>
            <a:pPr lvl="0" rtl="0">
              <a:spcBef>
                <a:spcPts val="0"/>
              </a:spcBef>
              <a:buNone/>
            </a:pPr>
            <a:r>
              <a:rPr lang="en">
                <a:solidFill>
                  <a:srgbClr val="47494D"/>
                </a:solidFill>
                <a:highlight>
                  <a:srgbClr val="FFFFFF"/>
                </a:highlight>
              </a:rPr>
              <a:t>Airlines: American, Delta, Southwest, United, US Airways, Virgin America</a:t>
            </a:r>
          </a:p>
          <a:p>
            <a:pPr lvl="0">
              <a:spcBef>
                <a:spcPts val="0"/>
              </a:spcBef>
              <a:buNone/>
            </a:pPr>
            <a:endParaRPr sz="1200">
              <a:solidFill>
                <a:srgbClr val="47494D"/>
              </a:solidFill>
              <a:highlight>
                <a:srgbClr val="FFFFFF"/>
              </a:highlight>
              <a:latin typeface="Arial"/>
              <a:ea typeface="Arial"/>
              <a:cs typeface="Arial"/>
              <a:sym typeface="Arial"/>
            </a:endParaRPr>
          </a:p>
        </p:txBody>
      </p:sp>
      <p:pic>
        <p:nvPicPr>
          <p:cNvPr id="69" name="Shape 69"/>
          <p:cNvPicPr preferRelativeResize="0"/>
          <p:nvPr/>
        </p:nvPicPr>
        <p:blipFill>
          <a:blip r:embed="rId3">
            <a:alphaModFix/>
          </a:blip>
          <a:stretch>
            <a:fillRect/>
          </a:stretch>
        </p:blipFill>
        <p:spPr>
          <a:xfrm>
            <a:off x="6351050" y="4057824"/>
            <a:ext cx="2402624" cy="572700"/>
          </a:xfrm>
          <a:prstGeom prst="rect">
            <a:avLst/>
          </a:prstGeom>
          <a:noFill/>
          <a:ln>
            <a:noFill/>
          </a:ln>
        </p:spPr>
      </p:pic>
      <p:pic>
        <p:nvPicPr>
          <p:cNvPr id="70" name="Shape 70"/>
          <p:cNvPicPr preferRelativeResize="0"/>
          <p:nvPr/>
        </p:nvPicPr>
        <p:blipFill>
          <a:blip r:embed="rId4">
            <a:alphaModFix/>
          </a:blip>
          <a:stretch>
            <a:fillRect/>
          </a:stretch>
        </p:blipFill>
        <p:spPr>
          <a:xfrm>
            <a:off x="6351050" y="3410200"/>
            <a:ext cx="2259525" cy="409277"/>
          </a:xfrm>
          <a:prstGeom prst="rect">
            <a:avLst/>
          </a:prstGeom>
          <a:noFill/>
          <a:ln>
            <a:noFill/>
          </a:ln>
        </p:spPr>
      </p:pic>
      <p:pic>
        <p:nvPicPr>
          <p:cNvPr id="71" name="Shape 71"/>
          <p:cNvPicPr preferRelativeResize="0"/>
          <p:nvPr/>
        </p:nvPicPr>
        <p:blipFill>
          <a:blip r:embed="rId5">
            <a:alphaModFix/>
          </a:blip>
          <a:stretch>
            <a:fillRect/>
          </a:stretch>
        </p:blipFill>
        <p:spPr>
          <a:xfrm>
            <a:off x="3267375" y="4057825"/>
            <a:ext cx="2402600" cy="572700"/>
          </a:xfrm>
          <a:prstGeom prst="rect">
            <a:avLst/>
          </a:prstGeom>
          <a:noFill/>
          <a:ln>
            <a:noFill/>
          </a:ln>
        </p:spPr>
      </p:pic>
      <p:pic>
        <p:nvPicPr>
          <p:cNvPr id="72" name="Shape 72"/>
          <p:cNvPicPr preferRelativeResize="0"/>
          <p:nvPr/>
        </p:nvPicPr>
        <p:blipFill>
          <a:blip r:embed="rId6">
            <a:alphaModFix/>
          </a:blip>
          <a:stretch>
            <a:fillRect/>
          </a:stretch>
        </p:blipFill>
        <p:spPr>
          <a:xfrm>
            <a:off x="3391601" y="3352750"/>
            <a:ext cx="2204399" cy="667173"/>
          </a:xfrm>
          <a:prstGeom prst="rect">
            <a:avLst/>
          </a:prstGeom>
          <a:noFill/>
          <a:ln>
            <a:noFill/>
          </a:ln>
        </p:spPr>
      </p:pic>
      <p:pic>
        <p:nvPicPr>
          <p:cNvPr id="73" name="Shape 73"/>
          <p:cNvPicPr preferRelativeResize="0"/>
          <p:nvPr/>
        </p:nvPicPr>
        <p:blipFill>
          <a:blip r:embed="rId7">
            <a:alphaModFix/>
          </a:blip>
          <a:stretch>
            <a:fillRect/>
          </a:stretch>
        </p:blipFill>
        <p:spPr>
          <a:xfrm>
            <a:off x="284125" y="3969600"/>
            <a:ext cx="2302173" cy="700624"/>
          </a:xfrm>
          <a:prstGeom prst="rect">
            <a:avLst/>
          </a:prstGeom>
          <a:noFill/>
          <a:ln>
            <a:noFill/>
          </a:ln>
        </p:spPr>
      </p:pic>
      <p:pic>
        <p:nvPicPr>
          <p:cNvPr id="74" name="Shape 74"/>
          <p:cNvPicPr preferRelativeResize="0"/>
          <p:nvPr/>
        </p:nvPicPr>
        <p:blipFill>
          <a:blip r:embed="rId8">
            <a:alphaModFix/>
          </a:blip>
          <a:stretch>
            <a:fillRect/>
          </a:stretch>
        </p:blipFill>
        <p:spPr>
          <a:xfrm>
            <a:off x="360587" y="3352750"/>
            <a:ext cx="2204400" cy="524200"/>
          </a:xfrm>
          <a:prstGeom prst="rect">
            <a:avLst/>
          </a:prstGeom>
          <a:noFill/>
          <a:ln>
            <a:noFill/>
          </a:ln>
        </p:spPr>
      </p:pic>
    </p:spTree>
  </p:cSld>
  <p:clrMapOvr>
    <a:masterClrMapping/>
  </p:clrMapOvr>
  <p:transition xmlns:p14="http://schemas.microsoft.com/office/powerpoint/2010/mai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Features and models tried</a:t>
            </a:r>
          </a:p>
        </p:txBody>
      </p:sp>
      <p:sp>
        <p:nvSpPr>
          <p:cNvPr id="215" name="Shape 215"/>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marL="457200" lvl="0" indent="-228600" rtl="0">
              <a:lnSpc>
                <a:spcPct val="200000"/>
              </a:lnSpc>
              <a:spcBef>
                <a:spcPts val="0"/>
              </a:spcBef>
              <a:buAutoNum type="arabicPeriod"/>
            </a:pPr>
            <a:r>
              <a:rPr lang="en"/>
              <a:t>Text mining features</a:t>
            </a:r>
          </a:p>
          <a:p>
            <a:pPr marL="914400" lvl="1" indent="-228600" rtl="0">
              <a:lnSpc>
                <a:spcPct val="200000"/>
              </a:lnSpc>
              <a:spcBef>
                <a:spcPts val="0"/>
              </a:spcBef>
              <a:buAutoNum type="alphaLcPeriod"/>
            </a:pPr>
            <a:r>
              <a:rPr lang="en"/>
              <a:t>Bag-of-words - Unigrams</a:t>
            </a:r>
          </a:p>
          <a:p>
            <a:pPr marL="914400" lvl="1" indent="-228600" rtl="0">
              <a:lnSpc>
                <a:spcPct val="200000"/>
              </a:lnSpc>
              <a:spcBef>
                <a:spcPts val="0"/>
              </a:spcBef>
              <a:buAutoNum type="alphaLcPeriod"/>
            </a:pPr>
            <a:r>
              <a:rPr lang="en"/>
              <a:t>Bigrams</a:t>
            </a:r>
          </a:p>
          <a:p>
            <a:pPr marL="914400" lvl="1" indent="-228600" rtl="0">
              <a:lnSpc>
                <a:spcPct val="200000"/>
              </a:lnSpc>
              <a:spcBef>
                <a:spcPts val="0"/>
              </a:spcBef>
              <a:buAutoNum type="alphaLcPeriod"/>
            </a:pPr>
            <a:r>
              <a:rPr lang="en"/>
              <a:t>TF-IDF weighting</a:t>
            </a:r>
          </a:p>
          <a:p>
            <a:pPr marL="457200" lvl="0" indent="-228600" rtl="0">
              <a:lnSpc>
                <a:spcPct val="200000"/>
              </a:lnSpc>
              <a:spcBef>
                <a:spcPts val="0"/>
              </a:spcBef>
              <a:buAutoNum type="arabicPeriod"/>
            </a:pPr>
            <a:r>
              <a:rPr lang="en"/>
              <a:t>Models</a:t>
            </a:r>
          </a:p>
          <a:p>
            <a:pPr marL="914400" lvl="1" indent="-228600" rtl="0">
              <a:lnSpc>
                <a:spcPct val="200000"/>
              </a:lnSpc>
              <a:spcBef>
                <a:spcPts val="0"/>
              </a:spcBef>
              <a:buAutoNum type="alphaLcPeriod"/>
            </a:pPr>
            <a:r>
              <a:rPr lang="en"/>
              <a:t>Naive Baye’s classifier</a:t>
            </a:r>
          </a:p>
          <a:p>
            <a:pPr marL="914400" lvl="1" indent="-228600" rtl="0">
              <a:lnSpc>
                <a:spcPct val="200000"/>
              </a:lnSpc>
              <a:spcBef>
                <a:spcPts val="0"/>
              </a:spcBef>
              <a:buAutoNum type="alphaLcPeriod"/>
            </a:pPr>
            <a:r>
              <a:rPr lang="en"/>
              <a:t>CART</a:t>
            </a:r>
          </a:p>
        </p:txBody>
      </p:sp>
      <p:pic>
        <p:nvPicPr>
          <p:cNvPr id="216" name="Shape 216"/>
          <p:cNvPicPr preferRelativeResize="0"/>
          <p:nvPr/>
        </p:nvPicPr>
        <p:blipFill>
          <a:blip r:embed="rId3">
            <a:alphaModFix/>
          </a:blip>
          <a:stretch>
            <a:fillRect/>
          </a:stretch>
        </p:blipFill>
        <p:spPr>
          <a:xfrm>
            <a:off x="4006325" y="1463475"/>
            <a:ext cx="4909075" cy="2761349"/>
          </a:xfrm>
          <a:prstGeom prst="rect">
            <a:avLst/>
          </a:prstGeom>
          <a:noFill/>
          <a:ln>
            <a:noFill/>
          </a:ln>
        </p:spPr>
      </p:pic>
    </p:spTree>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Results - Airline sentiment</a:t>
            </a:r>
          </a:p>
        </p:txBody>
      </p:sp>
      <p:graphicFrame>
        <p:nvGraphicFramePr>
          <p:cNvPr id="222" name="Shape 222"/>
          <p:cNvGraphicFramePr/>
          <p:nvPr>
            <p:extLst>
              <p:ext uri="{D42A27DB-BD31-4B8C-83A1-F6EECF244321}">
                <p14:modId xmlns:p14="http://schemas.microsoft.com/office/powerpoint/2010/main" val="1629484334"/>
              </p:ext>
            </p:extLst>
          </p:nvPr>
        </p:nvGraphicFramePr>
        <p:xfrm>
          <a:off x="304800" y="1288675"/>
          <a:ext cx="8553400" cy="3483020"/>
        </p:xfrm>
        <a:graphic>
          <a:graphicData uri="http://schemas.openxmlformats.org/drawingml/2006/table">
            <a:tbl>
              <a:tblPr>
                <a:noFill/>
                <a:tableStyleId>{40B4C546-F84B-4F1F-8AEF-62212F56F348}</a:tableStyleId>
              </a:tblPr>
              <a:tblGrid>
                <a:gridCol w="1069175"/>
                <a:gridCol w="1069175"/>
                <a:gridCol w="1069175"/>
                <a:gridCol w="1069175"/>
                <a:gridCol w="1069175"/>
                <a:gridCol w="1069175"/>
                <a:gridCol w="1069175"/>
                <a:gridCol w="1069175"/>
              </a:tblGrid>
              <a:tr h="267075">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Features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Weighting</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Model</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Accuracy</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Recall</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True Neg. rate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Precision</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b="1">
                          <a:solidFill>
                            <a:schemeClr val="accent2"/>
                          </a:solidFill>
                          <a:latin typeface="Playfair Display"/>
                          <a:ea typeface="Playfair Display"/>
                          <a:cs typeface="Playfair Display"/>
                          <a:sym typeface="Playfair Display"/>
                        </a:rPr>
                        <a:t>F-Measure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461425">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Unigrams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No TF-IDF</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Naïve Baye's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18.76%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5.40%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40.92%</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13.17%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0.077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461425">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Unigrams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No TF-IDF</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CART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69.85%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90.65%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30.80%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71.10%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0.797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00800">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Unigrams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TF-IDF</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CART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69.95%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90.47%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31.86%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71.13%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0.796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461425">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Bigrams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No TF-IDF</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CART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71.86%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89.88%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37.40%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73.30%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0.807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461425">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Unigrams &amp; Bigrams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No TF-IDF</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CART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73.00%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91.21%</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35.43%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74.45%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0.820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461425">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Unigrams &amp; Bigrams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TF-IDF</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solidFill>
                            <a:schemeClr val="accent2"/>
                          </a:solidFill>
                          <a:latin typeface="Playfair Display"/>
                          <a:ea typeface="Playfair Display"/>
                          <a:cs typeface="Playfair Display"/>
                          <a:sym typeface="Playfair Display"/>
                        </a:rPr>
                        <a:t>CART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73.68%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90.30%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38.96%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solidFill>
                            <a:schemeClr val="accent2"/>
                          </a:solidFill>
                          <a:latin typeface="Playfair Display"/>
                          <a:ea typeface="Playfair Display"/>
                          <a:cs typeface="Playfair Display"/>
                          <a:sym typeface="Playfair Display"/>
                        </a:rPr>
                        <a:t>75.55%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dirty="0">
                          <a:solidFill>
                            <a:schemeClr val="accent2"/>
                          </a:solidFill>
                          <a:latin typeface="Playfair Display"/>
                          <a:ea typeface="Playfair Display"/>
                          <a:cs typeface="Playfair Display"/>
                          <a:sym typeface="Playfair Display"/>
                        </a:rPr>
                        <a:t>0.823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aphicFrame>
        <p:nvGraphicFramePr>
          <p:cNvPr id="227" name="Shape 227"/>
          <p:cNvGraphicFramePr/>
          <p:nvPr>
            <p:extLst>
              <p:ext uri="{D42A27DB-BD31-4B8C-83A1-F6EECF244321}">
                <p14:modId xmlns:p14="http://schemas.microsoft.com/office/powerpoint/2010/main" val="2569832412"/>
              </p:ext>
            </p:extLst>
          </p:nvPr>
        </p:nvGraphicFramePr>
        <p:xfrm>
          <a:off x="4762" y="1033325"/>
          <a:ext cx="9134475" cy="4083258"/>
        </p:xfrm>
        <a:graphic>
          <a:graphicData uri="http://schemas.openxmlformats.org/drawingml/2006/table">
            <a:tbl>
              <a:tblPr>
                <a:noFill/>
                <a:tableStyleId>{40B4C546-F84B-4F1F-8AEF-62212F56F348}</a:tableStyleId>
              </a:tblPr>
              <a:tblGrid>
                <a:gridCol w="1714500"/>
                <a:gridCol w="800100"/>
                <a:gridCol w="800100"/>
                <a:gridCol w="800100"/>
                <a:gridCol w="800100"/>
                <a:gridCol w="704850"/>
                <a:gridCol w="819150"/>
                <a:gridCol w="800100"/>
                <a:gridCol w="533400"/>
                <a:gridCol w="685800"/>
                <a:gridCol w="676275"/>
              </a:tblGrid>
              <a:tr h="542925">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Cust1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Bad Flight</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Can't Tell</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Cancelled Flight</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Customer Service Issue</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Damaged Luggage</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Flight Attendant Complaints</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Flight Booking Problems</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Late Flight</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longlines</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Lost Luggage</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Bad Flight</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33</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7</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5</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Can't Tell</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136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110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46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Cancelled Flight</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74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5</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Customer Service Issue</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5</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239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8</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7</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Damaged Luggage</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36195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Flight Attendant Complaints</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18</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Flight Booking Problems</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5</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21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Late Flight</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12</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7</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170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longlines</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0</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r h="0">
                <a:tc>
                  <a:txBody>
                    <a:bodyPr/>
                    <a:lstStyle/>
                    <a:p>
                      <a:pPr marL="63500" lvl="0" indent="0" rtl="0">
                        <a:lnSpc>
                          <a:spcPct val="115000"/>
                        </a:lnSpc>
                        <a:spcBef>
                          <a:spcPts val="0"/>
                        </a:spcBef>
                        <a:buNone/>
                      </a:pPr>
                      <a:r>
                        <a:rPr lang="en" sz="900">
                          <a:solidFill>
                            <a:srgbClr val="483165"/>
                          </a:solidFill>
                          <a:latin typeface="Playfair Display"/>
                          <a:ea typeface="Playfair Display"/>
                          <a:cs typeface="Playfair Display"/>
                          <a:sym typeface="Playfair Display"/>
                        </a:rPr>
                        <a:t>Lost Luggage</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3</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4</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5</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5</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1</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9</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a:solidFill>
                            <a:srgbClr val="483165"/>
                          </a:solidFill>
                          <a:latin typeface="Playfair Display"/>
                          <a:ea typeface="Playfair Display"/>
                          <a:cs typeface="Playfair Display"/>
                          <a:sym typeface="Playfair Display"/>
                        </a:rPr>
                        <a:t>6</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c>
                  <a:txBody>
                    <a:bodyPr/>
                    <a:lstStyle/>
                    <a:p>
                      <a:pPr marL="63500" lvl="0" indent="0" algn="ctr" rtl="0">
                        <a:lnSpc>
                          <a:spcPct val="115000"/>
                        </a:lnSpc>
                        <a:spcBef>
                          <a:spcPts val="0"/>
                        </a:spcBef>
                        <a:buNone/>
                      </a:pPr>
                      <a:r>
                        <a:rPr lang="en" sz="900" dirty="0">
                          <a:solidFill>
                            <a:srgbClr val="483165"/>
                          </a:solidFill>
                          <a:latin typeface="Playfair Display"/>
                          <a:ea typeface="Playfair Display"/>
                          <a:cs typeface="Playfair Display"/>
                          <a:sym typeface="Playfair Display"/>
                        </a:rPr>
                        <a:t>78</a:t>
                      </a:r>
                    </a:p>
                  </a:txBody>
                  <a:tcPr marL="68575" marR="68575" marT="91425" marB="91425">
                    <a:lnL w="9525" cap="flat" cmpd="sng">
                      <a:solidFill>
                        <a:srgbClr val="222222"/>
                      </a:solidFill>
                      <a:prstDash val="solid"/>
                      <a:round/>
                      <a:headEnd type="none" w="med" len="med"/>
                      <a:tailEnd type="none" w="med" len="med"/>
                    </a:lnL>
                    <a:lnR w="9525" cap="flat" cmpd="sng">
                      <a:solidFill>
                        <a:srgbClr val="222222"/>
                      </a:solidFill>
                      <a:prstDash val="solid"/>
                      <a:round/>
                      <a:headEnd type="none" w="med" len="med"/>
                      <a:tailEnd type="none" w="med" len="med"/>
                    </a:lnR>
                    <a:lnT w="9525" cap="flat" cmpd="sng">
                      <a:solidFill>
                        <a:srgbClr val="222222"/>
                      </a:solidFill>
                      <a:prstDash val="solid"/>
                      <a:round/>
                      <a:headEnd type="none" w="med" len="med"/>
                      <a:tailEnd type="none" w="med" len="med"/>
                    </a:lnT>
                    <a:lnB w="9525" cap="flat" cmpd="sng">
                      <a:solidFill>
                        <a:srgbClr val="222222"/>
                      </a:solidFill>
                      <a:prstDash val="solid"/>
                      <a:round/>
                      <a:headEnd type="none" w="med" len="med"/>
                      <a:tailEnd type="none" w="med" len="med"/>
                    </a:lnB>
                  </a:tcPr>
                </a:tc>
              </a:tr>
            </a:tbl>
          </a:graphicData>
        </a:graphic>
      </p:graphicFrame>
      <p:sp>
        <p:nvSpPr>
          <p:cNvPr id="228" name="Shape 2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Results - Negative Reason - Accuracy - 55.85%</a:t>
            </a:r>
          </a:p>
        </p:txBody>
      </p:sp>
    </p:spTree>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Tweets extraction</a:t>
            </a:r>
          </a:p>
        </p:txBody>
      </p:sp>
      <p:sp>
        <p:nvSpPr>
          <p:cNvPr id="235" name="Shape 235"/>
          <p:cNvSpPr txBox="1">
            <a:spLocks noGrp="1"/>
          </p:cNvSpPr>
          <p:nvPr>
            <p:ph type="body" idx="1"/>
          </p:nvPr>
        </p:nvSpPr>
        <p:spPr>
          <a:xfrm>
            <a:off x="311700" y="1234075"/>
            <a:ext cx="5805300" cy="3334800"/>
          </a:xfrm>
          <a:prstGeom prst="rect">
            <a:avLst/>
          </a:prstGeom>
        </p:spPr>
        <p:txBody>
          <a:bodyPr lIns="91425" tIns="91425" rIns="91425" bIns="91425" anchor="t" anchorCtr="0">
            <a:noAutofit/>
          </a:bodyPr>
          <a:lstStyle/>
          <a:p>
            <a:pPr marL="457200" lvl="0" indent="-228600" rtl="0">
              <a:lnSpc>
                <a:spcPct val="150000"/>
              </a:lnSpc>
              <a:spcBef>
                <a:spcPts val="0"/>
              </a:spcBef>
            </a:pPr>
            <a:r>
              <a:rPr lang="en"/>
              <a:t>Tool: “TwitteR” package in R </a:t>
            </a:r>
          </a:p>
          <a:p>
            <a:pPr marL="457200" lvl="0" indent="-228600" rtl="0">
              <a:lnSpc>
                <a:spcPct val="150000"/>
              </a:lnSpc>
              <a:spcBef>
                <a:spcPts val="0"/>
              </a:spcBef>
            </a:pPr>
            <a:r>
              <a:rPr lang="en"/>
              <a:t>About what: @American, @US Airways, @United, @Delta,  @Southwest, and @Virgin America.</a:t>
            </a:r>
          </a:p>
          <a:p>
            <a:pPr marL="457200" lvl="0" indent="-228600" rtl="0">
              <a:lnSpc>
                <a:spcPct val="150000"/>
              </a:lnSpc>
              <a:spcBef>
                <a:spcPts val="0"/>
              </a:spcBef>
            </a:pPr>
            <a:r>
              <a:rPr lang="en"/>
              <a:t>Extracted total 1200 tweets </a:t>
            </a:r>
          </a:p>
          <a:p>
            <a:pPr marL="457200" lvl="0" indent="-228600" rtl="0">
              <a:lnSpc>
                <a:spcPct val="150000"/>
              </a:lnSpc>
              <a:spcBef>
                <a:spcPts val="0"/>
              </a:spcBef>
            </a:pPr>
            <a:r>
              <a:rPr lang="en"/>
              <a:t>Quantity: 200 each</a:t>
            </a:r>
          </a:p>
          <a:p>
            <a:pPr marL="457200" lvl="0" indent="-228600" rtl="0">
              <a:lnSpc>
                <a:spcPct val="150000"/>
              </a:lnSpc>
              <a:spcBef>
                <a:spcPts val="0"/>
              </a:spcBef>
            </a:pPr>
            <a:r>
              <a:rPr lang="en"/>
              <a:t>Language: English</a:t>
            </a:r>
          </a:p>
          <a:p>
            <a:pPr marL="457200" lvl="0" indent="-228600">
              <a:lnSpc>
                <a:spcPct val="150000"/>
              </a:lnSpc>
              <a:spcBef>
                <a:spcPts val="0"/>
              </a:spcBef>
            </a:pPr>
            <a:r>
              <a:rPr lang="en"/>
              <a:t>When: Recent</a:t>
            </a:r>
          </a:p>
          <a:p>
            <a:pPr marL="457200" lvl="0" indent="-228600">
              <a:lnSpc>
                <a:spcPct val="150000"/>
              </a:lnSpc>
              <a:spcBef>
                <a:spcPts val="0"/>
              </a:spcBef>
            </a:pPr>
            <a:r>
              <a:rPr lang="en"/>
              <a:t>“New” dataset + “old” dataset = “total” dataset</a:t>
            </a:r>
          </a:p>
          <a:p>
            <a:pPr lvl="0">
              <a:spcBef>
                <a:spcPts val="0"/>
              </a:spcBef>
              <a:buNone/>
            </a:pPr>
            <a:endParaRPr/>
          </a:p>
          <a:p>
            <a:pPr lvl="0">
              <a:spcBef>
                <a:spcPts val="0"/>
              </a:spcBef>
              <a:buNone/>
            </a:pPr>
            <a:endParaRPr/>
          </a:p>
        </p:txBody>
      </p:sp>
      <p:pic>
        <p:nvPicPr>
          <p:cNvPr id="236" name="Shape 236"/>
          <p:cNvPicPr preferRelativeResize="0"/>
          <p:nvPr/>
        </p:nvPicPr>
        <p:blipFill>
          <a:blip r:embed="rId3">
            <a:alphaModFix/>
          </a:blip>
          <a:stretch>
            <a:fillRect/>
          </a:stretch>
        </p:blipFill>
        <p:spPr>
          <a:xfrm>
            <a:off x="6499825" y="1391522"/>
            <a:ext cx="2105075" cy="2809374"/>
          </a:xfrm>
          <a:prstGeom prst="rect">
            <a:avLst/>
          </a:prstGeom>
          <a:noFill/>
          <a:ln>
            <a:noFill/>
          </a:ln>
        </p:spPr>
      </p:pic>
    </p:spTree>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lvl="0">
              <a:spcBef>
                <a:spcPts val="0"/>
              </a:spcBef>
              <a:buNone/>
            </a:pPr>
            <a:r>
              <a:rPr lang="en">
                <a:solidFill>
                  <a:srgbClr val="FFFFFF"/>
                </a:solidFill>
              </a:rPr>
              <a:t>Text cleaning</a:t>
            </a:r>
          </a:p>
          <a:p>
            <a:pPr lvl="0">
              <a:spcBef>
                <a:spcPts val="0"/>
              </a:spcBef>
              <a:buNone/>
            </a:pPr>
            <a:endParaRPr/>
          </a:p>
        </p:txBody>
      </p:sp>
      <p:sp>
        <p:nvSpPr>
          <p:cNvPr id="242" name="Shape 242"/>
          <p:cNvSpPr txBox="1">
            <a:spLocks noGrp="1"/>
          </p:cNvSpPr>
          <p:nvPr>
            <p:ph type="body" idx="1"/>
          </p:nvPr>
        </p:nvSpPr>
        <p:spPr>
          <a:xfrm>
            <a:off x="4943100" y="1234075"/>
            <a:ext cx="3889200" cy="3334800"/>
          </a:xfrm>
          <a:prstGeom prst="rect">
            <a:avLst/>
          </a:prstGeom>
        </p:spPr>
        <p:txBody>
          <a:bodyPr lIns="91425" tIns="91425" rIns="91425" bIns="91425" anchor="t" anchorCtr="0">
            <a:noAutofit/>
          </a:bodyPr>
          <a:lstStyle/>
          <a:p>
            <a:pPr marL="457200" lvl="0" indent="-228600" rtl="0">
              <a:lnSpc>
                <a:spcPct val="150000"/>
              </a:lnSpc>
              <a:spcBef>
                <a:spcPts val="0"/>
              </a:spcBef>
              <a:buAutoNum type="arabicPeriod"/>
            </a:pPr>
            <a:r>
              <a:rPr lang="en"/>
              <a:t>Change all words to lowercase.</a:t>
            </a:r>
          </a:p>
          <a:p>
            <a:pPr marL="457200" lvl="0" indent="-228600" rtl="0">
              <a:lnSpc>
                <a:spcPct val="150000"/>
              </a:lnSpc>
              <a:spcBef>
                <a:spcPts val="0"/>
              </a:spcBef>
              <a:buAutoNum type="arabicPeriod"/>
            </a:pPr>
            <a:r>
              <a:rPr lang="en"/>
              <a:t>Remove all punctuations.</a:t>
            </a:r>
          </a:p>
          <a:p>
            <a:pPr marL="457200" lvl="0" indent="-228600" rtl="0">
              <a:lnSpc>
                <a:spcPct val="150000"/>
              </a:lnSpc>
              <a:spcBef>
                <a:spcPts val="0"/>
              </a:spcBef>
              <a:buAutoNum type="arabicPeriod"/>
            </a:pPr>
            <a:r>
              <a:rPr lang="en"/>
              <a:t>Remove meaningless words such as “get”, “now”, “they”, “who”, etc.</a:t>
            </a:r>
          </a:p>
          <a:p>
            <a:pPr marL="457200" lvl="0" indent="-228600" rtl="0">
              <a:lnSpc>
                <a:spcPct val="150000"/>
              </a:lnSpc>
              <a:spcBef>
                <a:spcPts val="0"/>
              </a:spcBef>
              <a:buAutoNum type="arabicPeriod"/>
            </a:pPr>
            <a:r>
              <a:rPr lang="en"/>
              <a:t>Remove emoji. </a:t>
            </a:r>
          </a:p>
          <a:p>
            <a:pPr marL="457200" lvl="0" indent="-228600" rtl="0">
              <a:lnSpc>
                <a:spcPct val="150000"/>
              </a:lnSpc>
              <a:spcBef>
                <a:spcPts val="0"/>
              </a:spcBef>
              <a:buAutoNum type="arabicPeriod"/>
            </a:pPr>
            <a:r>
              <a:rPr lang="en"/>
              <a:t>Remove white space.</a:t>
            </a:r>
          </a:p>
          <a:p>
            <a:pPr lvl="0">
              <a:lnSpc>
                <a:spcPct val="150000"/>
              </a:lnSpc>
              <a:spcBef>
                <a:spcPts val="0"/>
              </a:spcBef>
              <a:buNone/>
            </a:pPr>
            <a:endParaRPr/>
          </a:p>
        </p:txBody>
      </p:sp>
      <p:pic>
        <p:nvPicPr>
          <p:cNvPr id="243" name="Shape 243"/>
          <p:cNvPicPr preferRelativeResize="0"/>
          <p:nvPr/>
        </p:nvPicPr>
        <p:blipFill>
          <a:blip r:embed="rId3">
            <a:alphaModFix/>
          </a:blip>
          <a:stretch>
            <a:fillRect/>
          </a:stretch>
        </p:blipFill>
        <p:spPr>
          <a:xfrm>
            <a:off x="311700" y="1234075"/>
            <a:ext cx="4564599" cy="812325"/>
          </a:xfrm>
          <a:prstGeom prst="rect">
            <a:avLst/>
          </a:prstGeom>
          <a:noFill/>
          <a:ln>
            <a:noFill/>
          </a:ln>
        </p:spPr>
      </p:pic>
      <p:sp>
        <p:nvSpPr>
          <p:cNvPr id="244" name="Shape 244"/>
          <p:cNvSpPr txBox="1"/>
          <p:nvPr/>
        </p:nvSpPr>
        <p:spPr>
          <a:xfrm>
            <a:off x="429425" y="2299775"/>
            <a:ext cx="4208400" cy="381600"/>
          </a:xfrm>
          <a:prstGeom prst="rect">
            <a:avLst/>
          </a:prstGeom>
          <a:noFill/>
          <a:ln>
            <a:noFill/>
          </a:ln>
        </p:spPr>
        <p:txBody>
          <a:bodyPr lIns="91425" tIns="91425" rIns="91425" bIns="91425" anchor="t" anchorCtr="0">
            <a:noAutofit/>
          </a:bodyPr>
          <a:lstStyle/>
          <a:p>
            <a:pPr lvl="0">
              <a:spcBef>
                <a:spcPts val="0"/>
              </a:spcBef>
              <a:buNone/>
            </a:pPr>
            <a:r>
              <a:rPr lang="en" sz="800" b="1"/>
              <a:t>now they’ve misplaced half of the flight’s suitcases. @americanair who do we contact to get a refund? you’re worse than spirit today</a:t>
            </a:r>
          </a:p>
        </p:txBody>
      </p:sp>
      <p:pic>
        <p:nvPicPr>
          <p:cNvPr id="245" name="Shape 245"/>
          <p:cNvPicPr preferRelativeResize="0"/>
          <p:nvPr/>
        </p:nvPicPr>
        <p:blipFill>
          <a:blip r:embed="rId4">
            <a:alphaModFix/>
          </a:blip>
          <a:stretch>
            <a:fillRect/>
          </a:stretch>
        </p:blipFill>
        <p:spPr>
          <a:xfrm>
            <a:off x="3168525" y="2490875"/>
            <a:ext cx="200025" cy="190500"/>
          </a:xfrm>
          <a:prstGeom prst="rect">
            <a:avLst/>
          </a:prstGeom>
          <a:noFill/>
          <a:ln>
            <a:noFill/>
          </a:ln>
        </p:spPr>
      </p:pic>
      <p:sp>
        <p:nvSpPr>
          <p:cNvPr id="246" name="Shape 246"/>
          <p:cNvSpPr txBox="1"/>
          <p:nvPr/>
        </p:nvSpPr>
        <p:spPr>
          <a:xfrm>
            <a:off x="515300" y="2948675"/>
            <a:ext cx="4122600" cy="381600"/>
          </a:xfrm>
          <a:prstGeom prst="rect">
            <a:avLst/>
          </a:prstGeom>
          <a:noFill/>
          <a:ln>
            <a:noFill/>
          </a:ln>
        </p:spPr>
        <p:txBody>
          <a:bodyPr lIns="91425" tIns="91425" rIns="91425" bIns="91425" anchor="t" anchorCtr="0">
            <a:noAutofit/>
          </a:bodyPr>
          <a:lstStyle/>
          <a:p>
            <a:pPr lvl="0">
              <a:spcBef>
                <a:spcPts val="0"/>
              </a:spcBef>
              <a:buNone/>
            </a:pPr>
            <a:r>
              <a:rPr lang="en" sz="800" b="1"/>
              <a:t>now they ve misplaced half of the flight s suitcases  americanair who do we contact to get a refund you re worse than spirit today</a:t>
            </a:r>
          </a:p>
          <a:p>
            <a:pPr lvl="0">
              <a:spcBef>
                <a:spcPts val="0"/>
              </a:spcBef>
              <a:buNone/>
            </a:pPr>
            <a:endParaRPr/>
          </a:p>
        </p:txBody>
      </p:sp>
      <p:sp>
        <p:nvSpPr>
          <p:cNvPr id="247" name="Shape 247"/>
          <p:cNvSpPr txBox="1"/>
          <p:nvPr/>
        </p:nvSpPr>
        <p:spPr>
          <a:xfrm>
            <a:off x="491450" y="3597575"/>
            <a:ext cx="4170300" cy="381600"/>
          </a:xfrm>
          <a:prstGeom prst="rect">
            <a:avLst/>
          </a:prstGeom>
          <a:noFill/>
          <a:ln>
            <a:noFill/>
          </a:ln>
        </p:spPr>
        <p:txBody>
          <a:bodyPr lIns="91425" tIns="91425" rIns="91425" bIns="91425" anchor="t" anchorCtr="0">
            <a:noAutofit/>
          </a:bodyPr>
          <a:lstStyle/>
          <a:p>
            <a:pPr lvl="0">
              <a:spcBef>
                <a:spcPts val="0"/>
              </a:spcBef>
              <a:buClr>
                <a:schemeClr val="dk2"/>
              </a:buClr>
              <a:buSzPct val="137500"/>
              <a:buFont typeface="Arial"/>
              <a:buNone/>
            </a:pPr>
            <a:r>
              <a:rPr lang="en" sz="800" b="1">
                <a:solidFill>
                  <a:schemeClr val="dk2"/>
                </a:solidFill>
              </a:rPr>
              <a:t>                     misplaced                      suitcases  americanair                           we contact               refund                   worse   spirit </a:t>
            </a:r>
          </a:p>
        </p:txBody>
      </p:sp>
      <p:sp>
        <p:nvSpPr>
          <p:cNvPr id="248" name="Shape 248"/>
          <p:cNvSpPr txBox="1"/>
          <p:nvPr/>
        </p:nvSpPr>
        <p:spPr>
          <a:xfrm>
            <a:off x="515300" y="4131925"/>
            <a:ext cx="4122600" cy="295800"/>
          </a:xfrm>
          <a:prstGeom prst="rect">
            <a:avLst/>
          </a:prstGeom>
          <a:noFill/>
          <a:ln>
            <a:noFill/>
          </a:ln>
        </p:spPr>
        <p:txBody>
          <a:bodyPr lIns="91425" tIns="91425" rIns="91425" bIns="91425" anchor="t" anchorCtr="0">
            <a:noAutofit/>
          </a:bodyPr>
          <a:lstStyle/>
          <a:p>
            <a:pPr lvl="0">
              <a:spcBef>
                <a:spcPts val="0"/>
              </a:spcBef>
              <a:buClr>
                <a:schemeClr val="dk2"/>
              </a:buClr>
              <a:buSzPct val="137500"/>
              <a:buFont typeface="Arial"/>
              <a:buNone/>
            </a:pPr>
            <a:r>
              <a:rPr lang="en" sz="800" b="1">
                <a:solidFill>
                  <a:schemeClr val="dk2"/>
                </a:solidFill>
              </a:rPr>
              <a:t> misplaced flight suitcases americanair we contact refund worse spirit</a:t>
            </a:r>
          </a:p>
        </p:txBody>
      </p:sp>
      <p:pic>
        <p:nvPicPr>
          <p:cNvPr id="249" name="Shape 249"/>
          <p:cNvPicPr preferRelativeResize="0"/>
          <p:nvPr/>
        </p:nvPicPr>
        <p:blipFill>
          <a:blip r:embed="rId4">
            <a:alphaModFix/>
          </a:blip>
          <a:stretch>
            <a:fillRect/>
          </a:stretch>
        </p:blipFill>
        <p:spPr>
          <a:xfrm>
            <a:off x="3168525" y="3139775"/>
            <a:ext cx="200025" cy="190500"/>
          </a:xfrm>
          <a:prstGeom prst="rect">
            <a:avLst/>
          </a:prstGeom>
          <a:noFill/>
          <a:ln>
            <a:noFill/>
          </a:ln>
        </p:spPr>
      </p:pic>
      <p:pic>
        <p:nvPicPr>
          <p:cNvPr id="250" name="Shape 250"/>
          <p:cNvPicPr preferRelativeResize="0"/>
          <p:nvPr/>
        </p:nvPicPr>
        <p:blipFill>
          <a:blip r:embed="rId4">
            <a:alphaModFix/>
          </a:blip>
          <a:stretch>
            <a:fillRect/>
          </a:stretch>
        </p:blipFill>
        <p:spPr>
          <a:xfrm>
            <a:off x="2862600" y="3788675"/>
            <a:ext cx="200025" cy="190500"/>
          </a:xfrm>
          <a:prstGeom prst="rect">
            <a:avLst/>
          </a:prstGeom>
          <a:noFill/>
          <a:ln>
            <a:noFill/>
          </a:ln>
        </p:spPr>
      </p:pic>
      <p:sp>
        <p:nvSpPr>
          <p:cNvPr id="251" name="Shape 251"/>
          <p:cNvSpPr/>
          <p:nvPr/>
        </p:nvSpPr>
        <p:spPr>
          <a:xfrm>
            <a:off x="2223450" y="2108925"/>
            <a:ext cx="200100" cy="233400"/>
          </a:xfrm>
          <a:prstGeom prst="down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3450" y="2771225"/>
            <a:ext cx="200100" cy="233400"/>
          </a:xfrm>
          <a:prstGeom prst="down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53" name="Shape 253"/>
          <p:cNvSpPr/>
          <p:nvPr/>
        </p:nvSpPr>
        <p:spPr>
          <a:xfrm>
            <a:off x="2223450" y="3433525"/>
            <a:ext cx="200100" cy="233400"/>
          </a:xfrm>
          <a:prstGeom prst="down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54" name="Shape 254"/>
          <p:cNvSpPr/>
          <p:nvPr/>
        </p:nvSpPr>
        <p:spPr>
          <a:xfrm>
            <a:off x="2223450" y="3979175"/>
            <a:ext cx="200100" cy="233400"/>
          </a:xfrm>
          <a:prstGeom prst="down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Text cleaning </a:t>
            </a:r>
          </a:p>
        </p:txBody>
      </p:sp>
      <p:sp>
        <p:nvSpPr>
          <p:cNvPr id="260" name="Shape 260"/>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endParaRPr/>
          </a:p>
        </p:txBody>
      </p:sp>
      <p:pic>
        <p:nvPicPr>
          <p:cNvPr id="261" name="Shape 261"/>
          <p:cNvPicPr preferRelativeResize="0"/>
          <p:nvPr/>
        </p:nvPicPr>
        <p:blipFill>
          <a:blip r:embed="rId3">
            <a:alphaModFix/>
          </a:blip>
          <a:stretch>
            <a:fillRect/>
          </a:stretch>
        </p:blipFill>
        <p:spPr>
          <a:xfrm>
            <a:off x="311700" y="1234076"/>
            <a:ext cx="8247176" cy="1467699"/>
          </a:xfrm>
          <a:prstGeom prst="rect">
            <a:avLst/>
          </a:prstGeom>
          <a:noFill/>
          <a:ln>
            <a:noFill/>
          </a:ln>
        </p:spPr>
      </p:pic>
      <p:pic>
        <p:nvPicPr>
          <p:cNvPr id="262" name="Shape 262"/>
          <p:cNvPicPr preferRelativeResize="0"/>
          <p:nvPr/>
        </p:nvPicPr>
        <p:blipFill>
          <a:blip r:embed="rId4">
            <a:alphaModFix/>
          </a:blip>
          <a:stretch>
            <a:fillRect/>
          </a:stretch>
        </p:blipFill>
        <p:spPr>
          <a:xfrm>
            <a:off x="397287" y="3333674"/>
            <a:ext cx="8349425" cy="1235200"/>
          </a:xfrm>
          <a:prstGeom prst="rect">
            <a:avLst/>
          </a:prstGeom>
          <a:noFill/>
          <a:ln>
            <a:noFill/>
          </a:ln>
        </p:spPr>
      </p:pic>
      <p:sp>
        <p:nvSpPr>
          <p:cNvPr id="263" name="Shape 263"/>
          <p:cNvSpPr/>
          <p:nvPr/>
        </p:nvSpPr>
        <p:spPr>
          <a:xfrm>
            <a:off x="4045437" y="2701775"/>
            <a:ext cx="779700" cy="572700"/>
          </a:xfrm>
          <a:prstGeom prst="down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Model application</a:t>
            </a:r>
          </a:p>
        </p:txBody>
      </p:sp>
      <p:sp>
        <p:nvSpPr>
          <p:cNvPr id="269" name="Shape 269"/>
          <p:cNvSpPr/>
          <p:nvPr/>
        </p:nvSpPr>
        <p:spPr>
          <a:xfrm>
            <a:off x="1532325" y="1401400"/>
            <a:ext cx="1351800" cy="2367900"/>
          </a:xfrm>
          <a:prstGeom prst="rect">
            <a:avLst/>
          </a:prstGeom>
          <a:solidFill>
            <a:srgbClr val="9FC5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b="1"/>
              <a:t>“Total” dataset</a:t>
            </a:r>
          </a:p>
        </p:txBody>
      </p:sp>
      <p:cxnSp>
        <p:nvCxnSpPr>
          <p:cNvPr id="270" name="Shape 270"/>
          <p:cNvCxnSpPr/>
          <p:nvPr/>
        </p:nvCxnSpPr>
        <p:spPr>
          <a:xfrm rot="10800000" flipH="1">
            <a:off x="3148175" y="1739625"/>
            <a:ext cx="639900" cy="456000"/>
          </a:xfrm>
          <a:prstGeom prst="straightConnector1">
            <a:avLst/>
          </a:prstGeom>
          <a:noFill/>
          <a:ln w="38100" cap="flat" cmpd="sng">
            <a:solidFill>
              <a:srgbClr val="4A86E8"/>
            </a:solidFill>
            <a:prstDash val="solid"/>
            <a:round/>
            <a:headEnd type="none" w="lg" len="lg"/>
            <a:tailEnd type="triangle" w="lg" len="lg"/>
          </a:ln>
        </p:spPr>
      </p:cxnSp>
      <p:cxnSp>
        <p:nvCxnSpPr>
          <p:cNvPr id="271" name="Shape 271"/>
          <p:cNvCxnSpPr/>
          <p:nvPr/>
        </p:nvCxnSpPr>
        <p:spPr>
          <a:xfrm>
            <a:off x="3196150" y="2875575"/>
            <a:ext cx="624000" cy="615900"/>
          </a:xfrm>
          <a:prstGeom prst="straightConnector1">
            <a:avLst/>
          </a:prstGeom>
          <a:noFill/>
          <a:ln w="38100" cap="flat" cmpd="sng">
            <a:solidFill>
              <a:srgbClr val="4A86E8"/>
            </a:solidFill>
            <a:prstDash val="solid"/>
            <a:round/>
            <a:headEnd type="none" w="lg" len="lg"/>
            <a:tailEnd type="triangle" w="lg" len="lg"/>
          </a:ln>
        </p:spPr>
      </p:cxnSp>
      <p:sp>
        <p:nvSpPr>
          <p:cNvPr id="272" name="Shape 272"/>
          <p:cNvSpPr/>
          <p:nvPr/>
        </p:nvSpPr>
        <p:spPr>
          <a:xfrm>
            <a:off x="4172075" y="1227725"/>
            <a:ext cx="1135800" cy="895800"/>
          </a:xfrm>
          <a:prstGeom prst="rect">
            <a:avLst/>
          </a:prstGeom>
          <a:solidFill>
            <a:srgbClr val="9FC5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b="1"/>
              <a:t>“Old” dataset</a:t>
            </a:r>
          </a:p>
          <a:p>
            <a:pPr lvl="0">
              <a:spcBef>
                <a:spcPts val="0"/>
              </a:spcBef>
              <a:buNone/>
            </a:pPr>
            <a:endParaRPr b="1"/>
          </a:p>
        </p:txBody>
      </p:sp>
      <p:sp>
        <p:nvSpPr>
          <p:cNvPr id="273" name="Shape 273"/>
          <p:cNvSpPr/>
          <p:nvPr/>
        </p:nvSpPr>
        <p:spPr>
          <a:xfrm>
            <a:off x="4212500" y="3019975"/>
            <a:ext cx="1135800" cy="895800"/>
          </a:xfrm>
          <a:prstGeom prst="rect">
            <a:avLst/>
          </a:prstGeom>
          <a:solidFill>
            <a:srgbClr val="9FC5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“New” dataset</a:t>
            </a:r>
          </a:p>
          <a:p>
            <a:pPr lvl="0" rtl="0">
              <a:spcBef>
                <a:spcPts val="0"/>
              </a:spcBef>
              <a:buNone/>
            </a:pPr>
            <a:endParaRPr b="1"/>
          </a:p>
        </p:txBody>
      </p:sp>
      <p:sp>
        <p:nvSpPr>
          <p:cNvPr id="274" name="Shape 274"/>
          <p:cNvSpPr/>
          <p:nvPr/>
        </p:nvSpPr>
        <p:spPr>
          <a:xfrm>
            <a:off x="6475850" y="1891975"/>
            <a:ext cx="1135800" cy="1128000"/>
          </a:xfrm>
          <a:prstGeom prst="rect">
            <a:avLst/>
          </a:prstGeom>
          <a:solidFill>
            <a:srgbClr val="9FC5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b="1"/>
              <a:t>CART</a:t>
            </a:r>
          </a:p>
        </p:txBody>
      </p:sp>
      <p:cxnSp>
        <p:nvCxnSpPr>
          <p:cNvPr id="275" name="Shape 275"/>
          <p:cNvCxnSpPr/>
          <p:nvPr/>
        </p:nvCxnSpPr>
        <p:spPr>
          <a:xfrm>
            <a:off x="5579925" y="1763675"/>
            <a:ext cx="659400" cy="460200"/>
          </a:xfrm>
          <a:prstGeom prst="straightConnector1">
            <a:avLst/>
          </a:prstGeom>
          <a:noFill/>
          <a:ln w="38100" cap="flat" cmpd="sng">
            <a:solidFill>
              <a:srgbClr val="4A86E8"/>
            </a:solidFill>
            <a:prstDash val="solid"/>
            <a:round/>
            <a:headEnd type="none" w="lg" len="lg"/>
            <a:tailEnd type="triangle" w="lg" len="lg"/>
          </a:ln>
        </p:spPr>
      </p:cxnSp>
      <p:cxnSp>
        <p:nvCxnSpPr>
          <p:cNvPr id="276" name="Shape 276"/>
          <p:cNvCxnSpPr/>
          <p:nvPr/>
        </p:nvCxnSpPr>
        <p:spPr>
          <a:xfrm flipH="1">
            <a:off x="5551300" y="3103700"/>
            <a:ext cx="728100" cy="423900"/>
          </a:xfrm>
          <a:prstGeom prst="straightConnector1">
            <a:avLst/>
          </a:prstGeom>
          <a:noFill/>
          <a:ln w="38100" cap="flat" cmpd="sng">
            <a:solidFill>
              <a:srgbClr val="4A86E8"/>
            </a:solidFill>
            <a:prstDash val="solid"/>
            <a:round/>
            <a:headEnd type="none" w="lg" len="lg"/>
            <a:tailEnd type="triangle" w="lg" len="lg"/>
          </a:ln>
        </p:spPr>
      </p:cxnSp>
      <p:cxnSp>
        <p:nvCxnSpPr>
          <p:cNvPr id="277" name="Shape 277"/>
          <p:cNvCxnSpPr/>
          <p:nvPr/>
        </p:nvCxnSpPr>
        <p:spPr>
          <a:xfrm>
            <a:off x="4791525" y="4055600"/>
            <a:ext cx="8100" cy="495900"/>
          </a:xfrm>
          <a:prstGeom prst="straightConnector1">
            <a:avLst/>
          </a:prstGeom>
          <a:noFill/>
          <a:ln w="38100" cap="flat" cmpd="sng">
            <a:solidFill>
              <a:srgbClr val="4A86E8"/>
            </a:solidFill>
            <a:prstDash val="solid"/>
            <a:round/>
            <a:headEnd type="none" w="lg" len="lg"/>
            <a:tailEnd type="triangle" w="lg" len="lg"/>
          </a:ln>
        </p:spPr>
      </p:cxnSp>
    </p:spTree>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3688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Sentiment prediction</a:t>
            </a:r>
          </a:p>
        </p:txBody>
      </p:sp>
      <p:sp>
        <p:nvSpPr>
          <p:cNvPr id="283" name="Shape 283"/>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a:t>Positive</a:t>
            </a:r>
          </a:p>
          <a:p>
            <a:pPr lvl="0">
              <a:lnSpc>
                <a:spcPct val="100000"/>
              </a:lnSpc>
              <a:spcBef>
                <a:spcPts val="0"/>
              </a:spcBef>
              <a:spcAft>
                <a:spcPts val="0"/>
              </a:spcAft>
              <a:buNone/>
            </a:pPr>
            <a:endParaRPr/>
          </a:p>
          <a:p>
            <a:pPr lvl="0">
              <a:spcBef>
                <a:spcPts val="0"/>
              </a:spcBef>
              <a:buNone/>
            </a:pPr>
            <a:endParaRPr/>
          </a:p>
        </p:txBody>
      </p:sp>
      <p:pic>
        <p:nvPicPr>
          <p:cNvPr id="284" name="Shape 284"/>
          <p:cNvPicPr preferRelativeResize="0"/>
          <p:nvPr/>
        </p:nvPicPr>
        <p:blipFill>
          <a:blip r:embed="rId3">
            <a:alphaModFix/>
          </a:blip>
          <a:stretch>
            <a:fillRect/>
          </a:stretch>
        </p:blipFill>
        <p:spPr>
          <a:xfrm>
            <a:off x="311700" y="1234075"/>
            <a:ext cx="6069099" cy="1067373"/>
          </a:xfrm>
          <a:prstGeom prst="rect">
            <a:avLst/>
          </a:prstGeom>
          <a:noFill/>
          <a:ln>
            <a:noFill/>
          </a:ln>
        </p:spPr>
      </p:pic>
      <p:pic>
        <p:nvPicPr>
          <p:cNvPr id="285" name="Shape 285"/>
          <p:cNvPicPr preferRelativeResize="0"/>
          <p:nvPr/>
        </p:nvPicPr>
        <p:blipFill>
          <a:blip r:embed="rId4">
            <a:alphaModFix/>
          </a:blip>
          <a:stretch>
            <a:fillRect/>
          </a:stretch>
        </p:blipFill>
        <p:spPr>
          <a:xfrm>
            <a:off x="311699" y="2364012"/>
            <a:ext cx="6069097" cy="1102436"/>
          </a:xfrm>
          <a:prstGeom prst="rect">
            <a:avLst/>
          </a:prstGeom>
          <a:noFill/>
          <a:ln>
            <a:noFill/>
          </a:ln>
        </p:spPr>
      </p:pic>
      <p:pic>
        <p:nvPicPr>
          <p:cNvPr id="286" name="Shape 286"/>
          <p:cNvPicPr preferRelativeResize="0"/>
          <p:nvPr/>
        </p:nvPicPr>
        <p:blipFill>
          <a:blip r:embed="rId5">
            <a:alphaModFix/>
          </a:blip>
          <a:stretch>
            <a:fillRect/>
          </a:stretch>
        </p:blipFill>
        <p:spPr>
          <a:xfrm>
            <a:off x="311773" y="3466450"/>
            <a:ext cx="6068966" cy="1102424"/>
          </a:xfrm>
          <a:prstGeom prst="rect">
            <a:avLst/>
          </a:prstGeom>
          <a:noFill/>
          <a:ln>
            <a:noFill/>
          </a:ln>
        </p:spPr>
      </p:pic>
      <p:sp>
        <p:nvSpPr>
          <p:cNvPr id="287" name="Shape 287"/>
          <p:cNvSpPr/>
          <p:nvPr/>
        </p:nvSpPr>
        <p:spPr>
          <a:xfrm>
            <a:off x="6891100" y="1517262"/>
            <a:ext cx="644100" cy="501000"/>
          </a:xfrm>
          <a:prstGeom prst="right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6891100" y="2642212"/>
            <a:ext cx="644100" cy="501000"/>
          </a:xfrm>
          <a:prstGeom prst="right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6891100" y="3767162"/>
            <a:ext cx="644100" cy="501000"/>
          </a:xfrm>
          <a:prstGeom prst="rightArrow">
            <a:avLst>
              <a:gd name="adj1" fmla="val 50000"/>
              <a:gd name="adj2" fmla="val 50000"/>
            </a:avLst>
          </a:prstGeom>
          <a:solidFill>
            <a:srgbClr val="4A86E8"/>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txBox="1"/>
          <p:nvPr/>
        </p:nvSpPr>
        <p:spPr>
          <a:xfrm>
            <a:off x="7648800" y="2427862"/>
            <a:ext cx="1183500" cy="920400"/>
          </a:xfrm>
          <a:prstGeom prst="rect">
            <a:avLst/>
          </a:prstGeom>
          <a:noFill/>
          <a:ln>
            <a:noFill/>
          </a:ln>
        </p:spPr>
        <p:txBody>
          <a:bodyPr lIns="91425" tIns="91425" rIns="91425" bIns="91425" anchor="ctr" anchorCtr="0">
            <a:noAutofit/>
          </a:bodyPr>
          <a:lstStyle/>
          <a:p>
            <a:pPr lvl="0" algn="ctr">
              <a:spcBef>
                <a:spcPts val="0"/>
              </a:spcBef>
              <a:buNone/>
            </a:pPr>
            <a:r>
              <a:rPr lang="en" b="1"/>
              <a:t>Neutral</a:t>
            </a:r>
          </a:p>
        </p:txBody>
      </p:sp>
      <p:sp>
        <p:nvSpPr>
          <p:cNvPr id="291" name="Shape 291"/>
          <p:cNvSpPr txBox="1"/>
          <p:nvPr/>
        </p:nvSpPr>
        <p:spPr>
          <a:xfrm>
            <a:off x="7719375" y="1298237"/>
            <a:ext cx="1183500" cy="920400"/>
          </a:xfrm>
          <a:prstGeom prst="rect">
            <a:avLst/>
          </a:prstGeom>
          <a:noFill/>
          <a:ln>
            <a:noFill/>
          </a:ln>
        </p:spPr>
        <p:txBody>
          <a:bodyPr lIns="91425" tIns="91425" rIns="91425" bIns="91425" anchor="ctr" anchorCtr="0">
            <a:noAutofit/>
          </a:bodyPr>
          <a:lstStyle/>
          <a:p>
            <a:pPr lvl="0" algn="ctr" rtl="0">
              <a:spcBef>
                <a:spcPts val="0"/>
              </a:spcBef>
              <a:buNone/>
            </a:pPr>
            <a:r>
              <a:rPr lang="en" b="1"/>
              <a:t>Negative</a:t>
            </a:r>
          </a:p>
          <a:p>
            <a:pPr lvl="0" algn="ctr" rtl="0">
              <a:spcBef>
                <a:spcPts val="0"/>
              </a:spcBef>
              <a:buNone/>
            </a:pPr>
            <a:endParaRPr b="1"/>
          </a:p>
        </p:txBody>
      </p:sp>
      <p:sp>
        <p:nvSpPr>
          <p:cNvPr id="292" name="Shape 292"/>
          <p:cNvSpPr txBox="1"/>
          <p:nvPr/>
        </p:nvSpPr>
        <p:spPr>
          <a:xfrm>
            <a:off x="7719375" y="3557487"/>
            <a:ext cx="1183500" cy="920400"/>
          </a:xfrm>
          <a:prstGeom prst="rect">
            <a:avLst/>
          </a:prstGeom>
          <a:noFill/>
          <a:ln>
            <a:noFill/>
          </a:ln>
        </p:spPr>
        <p:txBody>
          <a:bodyPr lIns="91425" tIns="91425" rIns="91425" bIns="91425" anchor="ctr" anchorCtr="0">
            <a:noAutofit/>
          </a:bodyPr>
          <a:lstStyle/>
          <a:p>
            <a:pPr lvl="0" algn="ctr" rtl="0">
              <a:spcBef>
                <a:spcPts val="0"/>
              </a:spcBef>
              <a:buNone/>
            </a:pPr>
            <a:r>
              <a:rPr lang="en" b="1"/>
              <a:t>Positive</a:t>
            </a:r>
          </a:p>
          <a:p>
            <a:pPr lvl="0" algn="ctr" rtl="0">
              <a:spcBef>
                <a:spcPts val="0"/>
              </a:spcBef>
              <a:buNone/>
            </a:pPr>
            <a:endParaRPr b="1"/>
          </a:p>
        </p:txBody>
      </p:sp>
    </p:spTree>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 </a:t>
            </a:r>
          </a:p>
        </p:txBody>
      </p:sp>
      <p:sp>
        <p:nvSpPr>
          <p:cNvPr id="298" name="Shape 298"/>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 </a:t>
            </a:r>
          </a:p>
        </p:txBody>
      </p:sp>
      <p:pic>
        <p:nvPicPr>
          <p:cNvPr id="299" name="Shape 299"/>
          <p:cNvPicPr preferRelativeResize="0"/>
          <p:nvPr/>
        </p:nvPicPr>
        <p:blipFill>
          <a:blip r:embed="rId3">
            <a:alphaModFix/>
          </a:blip>
          <a:stretch>
            <a:fillRect/>
          </a:stretch>
        </p:blipFill>
        <p:spPr>
          <a:xfrm>
            <a:off x="0" y="0"/>
            <a:ext cx="9144000" cy="4225171"/>
          </a:xfrm>
          <a:prstGeom prst="rect">
            <a:avLst/>
          </a:prstGeom>
          <a:noFill/>
          <a:ln>
            <a:noFill/>
          </a:ln>
        </p:spPr>
      </p:pic>
      <p:sp>
        <p:nvSpPr>
          <p:cNvPr id="300" name="Shape 300"/>
          <p:cNvSpPr txBox="1"/>
          <p:nvPr/>
        </p:nvSpPr>
        <p:spPr>
          <a:xfrm>
            <a:off x="3041975" y="4225175"/>
            <a:ext cx="6467100" cy="1207500"/>
          </a:xfrm>
          <a:prstGeom prst="rect">
            <a:avLst/>
          </a:prstGeom>
          <a:noFill/>
          <a:ln>
            <a:noFill/>
          </a:ln>
        </p:spPr>
        <p:txBody>
          <a:bodyPr lIns="91425" tIns="91425" rIns="91425" bIns="91425" anchor="t" anchorCtr="0">
            <a:noAutofit/>
          </a:bodyPr>
          <a:lstStyle/>
          <a:p>
            <a:pPr lvl="0">
              <a:spcBef>
                <a:spcPts val="0"/>
              </a:spcBef>
              <a:buNone/>
            </a:pPr>
            <a:r>
              <a:rPr lang="en" sz="4800" b="1">
                <a:solidFill>
                  <a:srgbClr val="351C75"/>
                </a:solidFill>
                <a:latin typeface="Permanent Marker"/>
                <a:ea typeface="Permanent Marker"/>
                <a:cs typeface="Permanent Marker"/>
                <a:sym typeface="Permanent Marker"/>
              </a:rPr>
              <a:t>Thank you!</a:t>
            </a:r>
          </a:p>
        </p:txBody>
      </p:sp>
    </p:spTree>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Data Structure</a:t>
            </a:r>
          </a:p>
        </p:txBody>
      </p:sp>
      <p:sp>
        <p:nvSpPr>
          <p:cNvPr id="80" name="Shape 80"/>
          <p:cNvSpPr txBox="1">
            <a:spLocks noGrp="1"/>
          </p:cNvSpPr>
          <p:nvPr>
            <p:ph type="body" idx="1"/>
          </p:nvPr>
        </p:nvSpPr>
        <p:spPr>
          <a:xfrm>
            <a:off x="4667550" y="1162475"/>
            <a:ext cx="2982000" cy="3334800"/>
          </a:xfrm>
          <a:prstGeom prst="rect">
            <a:avLst/>
          </a:prstGeom>
        </p:spPr>
        <p:txBody>
          <a:bodyPr lIns="91425" tIns="91425" rIns="91425" bIns="91425" anchor="t" anchorCtr="0">
            <a:noAutofit/>
          </a:bodyPr>
          <a:lstStyle/>
          <a:p>
            <a:pPr marL="457200" lvl="0" indent="-304800">
              <a:spcBef>
                <a:spcPts val="1100"/>
              </a:spcBef>
              <a:spcAft>
                <a:spcPts val="0"/>
              </a:spcAft>
              <a:buClr>
                <a:srgbClr val="47494D"/>
              </a:buClr>
              <a:buSzPct val="100000"/>
              <a:buFont typeface="Playfair Display"/>
            </a:pPr>
            <a:r>
              <a:rPr lang="en" sz="1200">
                <a:solidFill>
                  <a:srgbClr val="47494D"/>
                </a:solidFill>
              </a:rPr>
              <a:t>Tweet_id </a:t>
            </a:r>
          </a:p>
          <a:p>
            <a:pPr marL="457200" lvl="0" indent="-304800">
              <a:spcBef>
                <a:spcPts val="1100"/>
              </a:spcBef>
              <a:spcAft>
                <a:spcPts val="0"/>
              </a:spcAft>
              <a:buClr>
                <a:srgbClr val="FF0000"/>
              </a:buClr>
              <a:buSzPct val="100000"/>
              <a:buFont typeface="Playfair Display"/>
            </a:pPr>
            <a:r>
              <a:rPr lang="en" sz="1200">
                <a:solidFill>
                  <a:srgbClr val="FF0000"/>
                </a:solidFill>
              </a:rPr>
              <a:t>Airline_sentiment </a:t>
            </a:r>
          </a:p>
          <a:p>
            <a:pPr marL="457200" lvl="0" indent="-304800">
              <a:spcBef>
                <a:spcPts val="1100"/>
              </a:spcBef>
              <a:spcAft>
                <a:spcPts val="0"/>
              </a:spcAft>
              <a:buClr>
                <a:srgbClr val="47494D"/>
              </a:buClr>
              <a:buSzPct val="100000"/>
              <a:buFont typeface="Playfair Display"/>
            </a:pPr>
            <a:r>
              <a:rPr lang="en" sz="1200">
                <a:solidFill>
                  <a:srgbClr val="47494D"/>
                </a:solidFill>
              </a:rPr>
              <a:t>Airline_sentiment_confidence </a:t>
            </a:r>
          </a:p>
          <a:p>
            <a:pPr marL="457200" lvl="0" indent="-304800">
              <a:spcBef>
                <a:spcPts val="1100"/>
              </a:spcBef>
              <a:spcAft>
                <a:spcPts val="0"/>
              </a:spcAft>
              <a:buClr>
                <a:srgbClr val="FF0000"/>
              </a:buClr>
              <a:buSzPct val="100000"/>
              <a:buFont typeface="Playfair Display"/>
            </a:pPr>
            <a:r>
              <a:rPr lang="en" sz="1200">
                <a:solidFill>
                  <a:srgbClr val="FF0000"/>
                </a:solidFill>
              </a:rPr>
              <a:t>Negativereason  </a:t>
            </a:r>
          </a:p>
          <a:p>
            <a:pPr marL="457200" lvl="0" indent="-304800">
              <a:spcBef>
                <a:spcPts val="1100"/>
              </a:spcBef>
              <a:spcAft>
                <a:spcPts val="0"/>
              </a:spcAft>
              <a:buClr>
                <a:srgbClr val="47494D"/>
              </a:buClr>
              <a:buSzPct val="100000"/>
              <a:buFont typeface="Playfair Display"/>
            </a:pPr>
            <a:r>
              <a:rPr lang="en" sz="1200">
                <a:solidFill>
                  <a:srgbClr val="47494D"/>
                </a:solidFill>
              </a:rPr>
              <a:t>Negativereason_confidence </a:t>
            </a:r>
          </a:p>
          <a:p>
            <a:pPr marL="457200" lvl="0" indent="-304800">
              <a:spcBef>
                <a:spcPts val="1100"/>
              </a:spcBef>
              <a:spcAft>
                <a:spcPts val="0"/>
              </a:spcAft>
              <a:buClr>
                <a:srgbClr val="FF0000"/>
              </a:buClr>
              <a:buSzPct val="100000"/>
              <a:buFont typeface="Playfair Display"/>
            </a:pPr>
            <a:r>
              <a:rPr lang="en" sz="1200">
                <a:solidFill>
                  <a:srgbClr val="FF0000"/>
                </a:solidFill>
              </a:rPr>
              <a:t>Airline </a:t>
            </a:r>
          </a:p>
          <a:p>
            <a:pPr marL="457200" lvl="0" indent="-304800">
              <a:spcBef>
                <a:spcPts val="1100"/>
              </a:spcBef>
              <a:spcAft>
                <a:spcPts val="0"/>
              </a:spcAft>
              <a:buClr>
                <a:srgbClr val="47494D"/>
              </a:buClr>
              <a:buSzPct val="100000"/>
              <a:buFont typeface="Playfair Display"/>
            </a:pPr>
            <a:r>
              <a:rPr lang="en" sz="1200">
                <a:solidFill>
                  <a:srgbClr val="47494D"/>
                </a:solidFill>
              </a:rPr>
              <a:t>Airline_sentiment_gold </a:t>
            </a:r>
          </a:p>
          <a:p>
            <a:pPr marL="457200" lvl="0" indent="-304800">
              <a:spcBef>
                <a:spcPts val="1100"/>
              </a:spcBef>
              <a:spcAft>
                <a:spcPts val="0"/>
              </a:spcAft>
              <a:buClr>
                <a:srgbClr val="FF0000"/>
              </a:buClr>
              <a:buSzPct val="100000"/>
              <a:buFont typeface="Playfair Display"/>
            </a:pPr>
            <a:r>
              <a:rPr lang="en" sz="1200">
                <a:solidFill>
                  <a:srgbClr val="FF0000"/>
                </a:solidFill>
              </a:rPr>
              <a:t>Name </a:t>
            </a:r>
          </a:p>
          <a:p>
            <a:pPr marL="457200" lvl="0" indent="-304800">
              <a:spcBef>
                <a:spcPts val="1100"/>
              </a:spcBef>
              <a:spcAft>
                <a:spcPts val="0"/>
              </a:spcAft>
              <a:buClr>
                <a:srgbClr val="47494D"/>
              </a:buClr>
              <a:buSzPct val="100000"/>
              <a:buFont typeface="Playfair Display"/>
            </a:pPr>
            <a:r>
              <a:rPr lang="en" sz="1200">
                <a:solidFill>
                  <a:srgbClr val="47494D"/>
                </a:solidFill>
              </a:rPr>
              <a:t>Negativereason_gold </a:t>
            </a:r>
          </a:p>
          <a:p>
            <a:pPr marL="457200" lvl="0" indent="-304800">
              <a:spcBef>
                <a:spcPts val="1100"/>
              </a:spcBef>
              <a:spcAft>
                <a:spcPts val="0"/>
              </a:spcAft>
              <a:buClr>
                <a:srgbClr val="FF0000"/>
              </a:buClr>
              <a:buSzPct val="100000"/>
              <a:buFont typeface="Playfair Display"/>
            </a:pPr>
            <a:r>
              <a:rPr lang="en" sz="1200">
                <a:solidFill>
                  <a:srgbClr val="FF0000"/>
                </a:solidFill>
              </a:rPr>
              <a:t>Retweet_count </a:t>
            </a:r>
          </a:p>
          <a:p>
            <a:pPr marL="457200" lvl="0" indent="-304800">
              <a:spcBef>
                <a:spcPts val="1100"/>
              </a:spcBef>
              <a:spcAft>
                <a:spcPts val="0"/>
              </a:spcAft>
              <a:buClr>
                <a:srgbClr val="FF0000"/>
              </a:buClr>
              <a:buSzPct val="100000"/>
              <a:buFont typeface="Playfair Display"/>
            </a:pPr>
            <a:r>
              <a:rPr lang="en" sz="1200">
                <a:solidFill>
                  <a:srgbClr val="FF0000"/>
                </a:solidFill>
              </a:rPr>
              <a:t>Text  </a:t>
            </a:r>
          </a:p>
          <a:p>
            <a:pPr marL="457200" lvl="0" indent="-304800">
              <a:spcBef>
                <a:spcPts val="1100"/>
              </a:spcBef>
              <a:spcAft>
                <a:spcPts val="0"/>
              </a:spcAft>
              <a:buClr>
                <a:srgbClr val="47494D"/>
              </a:buClr>
              <a:buSzPct val="100000"/>
              <a:buFont typeface="Playfair Display"/>
            </a:pPr>
            <a:r>
              <a:rPr lang="en" sz="1200">
                <a:solidFill>
                  <a:srgbClr val="47494D"/>
                </a:solidFill>
              </a:rPr>
              <a:t>Tweet_coord </a:t>
            </a:r>
          </a:p>
          <a:p>
            <a:pPr marL="457200" lvl="0" indent="-304800">
              <a:spcBef>
                <a:spcPts val="1100"/>
              </a:spcBef>
              <a:spcAft>
                <a:spcPts val="0"/>
              </a:spcAft>
              <a:buClr>
                <a:srgbClr val="FF0000"/>
              </a:buClr>
              <a:buSzPct val="100000"/>
              <a:buFont typeface="Playfair Display"/>
            </a:pPr>
            <a:r>
              <a:rPr lang="en" sz="1200">
                <a:solidFill>
                  <a:srgbClr val="FF0000"/>
                </a:solidFill>
              </a:rPr>
              <a:t>Tweet_created </a:t>
            </a:r>
          </a:p>
          <a:p>
            <a:pPr marL="457200" lvl="0" indent="-304800">
              <a:spcBef>
                <a:spcPts val="1100"/>
              </a:spcBef>
              <a:spcAft>
                <a:spcPts val="0"/>
              </a:spcAft>
              <a:buClr>
                <a:srgbClr val="FF0000"/>
              </a:buClr>
              <a:buSzPct val="100000"/>
              <a:buFont typeface="Playfair Display"/>
            </a:pPr>
            <a:r>
              <a:rPr lang="en" sz="1200">
                <a:solidFill>
                  <a:srgbClr val="FF0000"/>
                </a:solidFill>
              </a:rPr>
              <a:t>Tweet_location </a:t>
            </a:r>
          </a:p>
          <a:p>
            <a:pPr marL="457200" lvl="0" indent="-304800">
              <a:spcBef>
                <a:spcPts val="1100"/>
              </a:spcBef>
              <a:spcAft>
                <a:spcPts val="0"/>
              </a:spcAft>
              <a:buClr>
                <a:srgbClr val="47494D"/>
              </a:buClr>
              <a:buSzPct val="100000"/>
              <a:buFont typeface="Playfair Display"/>
            </a:pPr>
            <a:r>
              <a:rPr lang="en" sz="1200">
                <a:solidFill>
                  <a:srgbClr val="47494D"/>
                </a:solidFill>
              </a:rPr>
              <a:t>User_timezone </a:t>
            </a:r>
          </a:p>
          <a:p>
            <a:pPr lvl="0">
              <a:spcBef>
                <a:spcPts val="0"/>
              </a:spcBef>
              <a:buNone/>
            </a:pPr>
            <a:endParaRPr/>
          </a:p>
        </p:txBody>
      </p:sp>
      <p:sp>
        <p:nvSpPr>
          <p:cNvPr id="81" name="Shape 81"/>
          <p:cNvSpPr txBox="1"/>
          <p:nvPr/>
        </p:nvSpPr>
        <p:spPr>
          <a:xfrm>
            <a:off x="501225" y="1348525"/>
            <a:ext cx="4737900" cy="3270000"/>
          </a:xfrm>
          <a:prstGeom prst="rect">
            <a:avLst/>
          </a:prstGeom>
          <a:noFill/>
          <a:ln>
            <a:noFill/>
          </a:ln>
        </p:spPr>
        <p:txBody>
          <a:bodyPr lIns="91425" tIns="91425" rIns="91425" bIns="91425" anchor="t" anchorCtr="0">
            <a:noAutofit/>
          </a:bodyPr>
          <a:lstStyle/>
          <a:p>
            <a:pPr lvl="0">
              <a:spcBef>
                <a:spcPts val="0"/>
              </a:spcBef>
              <a:buNone/>
            </a:pPr>
            <a:endParaRPr>
              <a:latin typeface="Playfair Display"/>
              <a:ea typeface="Playfair Display"/>
              <a:cs typeface="Playfair Display"/>
              <a:sym typeface="Playfair Display"/>
            </a:endParaRPr>
          </a:p>
          <a:p>
            <a:pPr lvl="0">
              <a:spcBef>
                <a:spcPts val="0"/>
              </a:spcBef>
              <a:buNone/>
            </a:pPr>
            <a:endParaRPr>
              <a:latin typeface="Playfair Display"/>
              <a:ea typeface="Playfair Display"/>
              <a:cs typeface="Playfair Display"/>
              <a:sym typeface="Playfair Display"/>
            </a:endParaRPr>
          </a:p>
          <a:p>
            <a:pPr lvl="0">
              <a:spcBef>
                <a:spcPts val="0"/>
              </a:spcBef>
              <a:buNone/>
            </a:pPr>
            <a:endParaRPr>
              <a:latin typeface="Playfair Display"/>
              <a:ea typeface="Playfair Display"/>
              <a:cs typeface="Playfair Display"/>
              <a:sym typeface="Playfair Display"/>
            </a:endParaRPr>
          </a:p>
          <a:p>
            <a:pPr lvl="0">
              <a:spcBef>
                <a:spcPts val="0"/>
              </a:spcBef>
              <a:buNone/>
            </a:pPr>
            <a:endParaRPr>
              <a:latin typeface="Playfair Display"/>
              <a:ea typeface="Playfair Display"/>
              <a:cs typeface="Playfair Display"/>
              <a:sym typeface="Playfair Display"/>
            </a:endParaRPr>
          </a:p>
          <a:p>
            <a:pPr lvl="0" indent="457200">
              <a:spcBef>
                <a:spcPts val="0"/>
              </a:spcBef>
              <a:buNone/>
            </a:pPr>
            <a:r>
              <a:rPr lang="en" sz="1800" b="1">
                <a:latin typeface="Playfair Display"/>
                <a:ea typeface="Playfair Display"/>
                <a:cs typeface="Playfair Display"/>
                <a:sym typeface="Playfair Display"/>
              </a:rPr>
              <a:t>15 Variables</a:t>
            </a:r>
          </a:p>
          <a:p>
            <a:pPr lvl="0">
              <a:spcBef>
                <a:spcPts val="0"/>
              </a:spcBef>
              <a:buNone/>
            </a:pPr>
            <a:endParaRPr sz="1800" b="1">
              <a:latin typeface="Playfair Display"/>
              <a:ea typeface="Playfair Display"/>
              <a:cs typeface="Playfair Display"/>
              <a:sym typeface="Playfair Display"/>
            </a:endParaRPr>
          </a:p>
          <a:p>
            <a:pPr lvl="0" indent="457200">
              <a:spcBef>
                <a:spcPts val="0"/>
              </a:spcBef>
              <a:buNone/>
            </a:pPr>
            <a:r>
              <a:rPr lang="en" sz="1800" b="1">
                <a:latin typeface="Playfair Display"/>
                <a:ea typeface="Playfair Display"/>
                <a:cs typeface="Playfair Display"/>
                <a:sym typeface="Playfair Display"/>
              </a:rPr>
              <a:t>8 Variables were used</a:t>
            </a:r>
          </a:p>
        </p:txBody>
      </p:sp>
    </p:spTree>
  </p:cSld>
  <p:clrMapOvr>
    <a:masterClrMapping/>
  </p:clrMapOvr>
  <p:transition xmlns:p14="http://schemas.microsoft.com/office/powerpoint/2010/mai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Overall Count of Tweets</a:t>
            </a:r>
          </a:p>
        </p:txBody>
      </p:sp>
      <p:sp>
        <p:nvSpPr>
          <p:cNvPr id="87" name="Shape 87"/>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r>
              <a:rPr lang="en"/>
              <a:t>            </a:t>
            </a:r>
            <a:r>
              <a:rPr lang="en" b="1"/>
              <a:t>Total Tweets: 14,640</a:t>
            </a:r>
          </a:p>
        </p:txBody>
      </p:sp>
      <p:pic>
        <p:nvPicPr>
          <p:cNvPr id="88" name="Shape 88"/>
          <p:cNvPicPr preferRelativeResize="0"/>
          <p:nvPr/>
        </p:nvPicPr>
        <p:blipFill>
          <a:blip r:embed="rId3">
            <a:alphaModFix/>
          </a:blip>
          <a:stretch>
            <a:fillRect/>
          </a:stretch>
        </p:blipFill>
        <p:spPr>
          <a:xfrm>
            <a:off x="348300" y="3357450"/>
            <a:ext cx="8447400" cy="1462050"/>
          </a:xfrm>
          <a:prstGeom prst="rect">
            <a:avLst/>
          </a:prstGeom>
          <a:noFill/>
          <a:ln>
            <a:noFill/>
          </a:ln>
        </p:spPr>
      </p:pic>
      <p:pic>
        <p:nvPicPr>
          <p:cNvPr id="89" name="Shape 89"/>
          <p:cNvPicPr preferRelativeResize="0"/>
          <p:nvPr/>
        </p:nvPicPr>
        <p:blipFill>
          <a:blip r:embed="rId4">
            <a:alphaModFix/>
          </a:blip>
          <a:stretch>
            <a:fillRect/>
          </a:stretch>
        </p:blipFill>
        <p:spPr>
          <a:xfrm>
            <a:off x="3544350" y="1209024"/>
            <a:ext cx="2151824" cy="2070100"/>
          </a:xfrm>
          <a:prstGeom prst="rect">
            <a:avLst/>
          </a:prstGeom>
          <a:noFill/>
          <a:ln>
            <a:noFill/>
          </a:ln>
        </p:spPr>
      </p:pic>
      <p:pic>
        <p:nvPicPr>
          <p:cNvPr id="90" name="Shape 90"/>
          <p:cNvPicPr preferRelativeResize="0"/>
          <p:nvPr/>
        </p:nvPicPr>
        <p:blipFill>
          <a:blip r:embed="rId5">
            <a:alphaModFix/>
          </a:blip>
          <a:stretch>
            <a:fillRect/>
          </a:stretch>
        </p:blipFill>
        <p:spPr>
          <a:xfrm>
            <a:off x="6205625" y="1775112"/>
            <a:ext cx="1779649" cy="937925"/>
          </a:xfrm>
          <a:prstGeom prst="rect">
            <a:avLst/>
          </a:prstGeom>
          <a:noFill/>
          <a:ln>
            <a:noFill/>
          </a:ln>
        </p:spPr>
      </p:pic>
    </p:spTree>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Proportion of Tweet sentiment by Airline</a:t>
            </a:r>
          </a:p>
        </p:txBody>
      </p:sp>
      <p:sp>
        <p:nvSpPr>
          <p:cNvPr id="96" name="Shape 96"/>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US Airways </a:t>
            </a:r>
          </a:p>
          <a:p>
            <a:pPr lvl="0">
              <a:spcBef>
                <a:spcPts val="0"/>
              </a:spcBef>
              <a:buNone/>
            </a:pPr>
            <a:endParaRPr/>
          </a:p>
          <a:p>
            <a:pPr lvl="0">
              <a:spcBef>
                <a:spcPts val="0"/>
              </a:spcBef>
              <a:buNone/>
            </a:pPr>
            <a:r>
              <a:rPr lang="en"/>
              <a:t>Virgin America </a:t>
            </a:r>
          </a:p>
          <a:p>
            <a:pPr lvl="0">
              <a:spcBef>
                <a:spcPts val="0"/>
              </a:spcBef>
              <a:buNone/>
            </a:pPr>
            <a:endParaRPr/>
          </a:p>
          <a:p>
            <a:pPr lvl="0">
              <a:spcBef>
                <a:spcPts val="0"/>
              </a:spcBef>
              <a:buNone/>
            </a:pPr>
            <a:r>
              <a:rPr lang="en"/>
              <a:t>Virgin America </a:t>
            </a:r>
          </a:p>
        </p:txBody>
      </p:sp>
      <p:pic>
        <p:nvPicPr>
          <p:cNvPr id="97" name="Shape 97"/>
          <p:cNvPicPr preferRelativeResize="0"/>
          <p:nvPr/>
        </p:nvPicPr>
        <p:blipFill>
          <a:blip r:embed="rId3">
            <a:alphaModFix/>
          </a:blip>
          <a:stretch>
            <a:fillRect/>
          </a:stretch>
        </p:blipFill>
        <p:spPr>
          <a:xfrm>
            <a:off x="3147800" y="1425625"/>
            <a:ext cx="4000500" cy="3143250"/>
          </a:xfrm>
          <a:prstGeom prst="rect">
            <a:avLst/>
          </a:prstGeom>
          <a:noFill/>
          <a:ln>
            <a:noFill/>
          </a:ln>
        </p:spPr>
      </p:pic>
      <p:pic>
        <p:nvPicPr>
          <p:cNvPr id="98" name="Shape 98"/>
          <p:cNvPicPr preferRelativeResize="0"/>
          <p:nvPr/>
        </p:nvPicPr>
        <p:blipFill>
          <a:blip r:embed="rId4">
            <a:alphaModFix/>
          </a:blip>
          <a:stretch>
            <a:fillRect/>
          </a:stretch>
        </p:blipFill>
        <p:spPr>
          <a:xfrm>
            <a:off x="7267625" y="2432524"/>
            <a:ext cx="1564675" cy="824620"/>
          </a:xfrm>
          <a:prstGeom prst="rect">
            <a:avLst/>
          </a:prstGeom>
          <a:noFill/>
          <a:ln>
            <a:noFill/>
          </a:ln>
        </p:spPr>
      </p:pic>
      <p:pic>
        <p:nvPicPr>
          <p:cNvPr id="99" name="Shape 99"/>
          <p:cNvPicPr preferRelativeResize="0"/>
          <p:nvPr/>
        </p:nvPicPr>
        <p:blipFill>
          <a:blip r:embed="rId5">
            <a:alphaModFix/>
          </a:blip>
          <a:stretch>
            <a:fillRect/>
          </a:stretch>
        </p:blipFill>
        <p:spPr>
          <a:xfrm>
            <a:off x="1646875" y="1234075"/>
            <a:ext cx="590050" cy="442550"/>
          </a:xfrm>
          <a:prstGeom prst="rect">
            <a:avLst/>
          </a:prstGeom>
          <a:noFill/>
          <a:ln>
            <a:noFill/>
          </a:ln>
        </p:spPr>
      </p:pic>
      <p:pic>
        <p:nvPicPr>
          <p:cNvPr id="100" name="Shape 100"/>
          <p:cNvPicPr preferRelativeResize="0"/>
          <p:nvPr/>
        </p:nvPicPr>
        <p:blipFill>
          <a:blip r:embed="rId6">
            <a:alphaModFix/>
          </a:blip>
          <a:stretch>
            <a:fillRect/>
          </a:stretch>
        </p:blipFill>
        <p:spPr>
          <a:xfrm>
            <a:off x="2091899" y="2277587"/>
            <a:ext cx="442550" cy="442550"/>
          </a:xfrm>
          <a:prstGeom prst="rect">
            <a:avLst/>
          </a:prstGeom>
          <a:noFill/>
          <a:ln>
            <a:noFill/>
          </a:ln>
        </p:spPr>
      </p:pic>
      <p:pic>
        <p:nvPicPr>
          <p:cNvPr id="101" name="Shape 101"/>
          <p:cNvPicPr preferRelativeResize="0"/>
          <p:nvPr/>
        </p:nvPicPr>
        <p:blipFill>
          <a:blip r:embed="rId7">
            <a:alphaModFix/>
          </a:blip>
          <a:stretch>
            <a:fillRect/>
          </a:stretch>
        </p:blipFill>
        <p:spPr>
          <a:xfrm>
            <a:off x="2018149" y="3321100"/>
            <a:ext cx="590050" cy="495551"/>
          </a:xfrm>
          <a:prstGeom prst="rect">
            <a:avLst/>
          </a:prstGeom>
          <a:noFill/>
          <a:ln>
            <a:noFill/>
          </a:ln>
        </p:spPr>
      </p:pic>
    </p:spTree>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Who is complaining more for each Airline?</a:t>
            </a:r>
          </a:p>
        </p:txBody>
      </p:sp>
      <p:pic>
        <p:nvPicPr>
          <p:cNvPr id="107" name="Shape 107"/>
          <p:cNvPicPr preferRelativeResize="0"/>
          <p:nvPr/>
        </p:nvPicPr>
        <p:blipFill>
          <a:blip r:embed="rId3">
            <a:alphaModFix/>
          </a:blip>
          <a:stretch>
            <a:fillRect/>
          </a:stretch>
        </p:blipFill>
        <p:spPr>
          <a:xfrm>
            <a:off x="6691350" y="1093925"/>
            <a:ext cx="2019300" cy="1485900"/>
          </a:xfrm>
          <a:prstGeom prst="rect">
            <a:avLst/>
          </a:prstGeom>
          <a:noFill/>
          <a:ln>
            <a:noFill/>
          </a:ln>
        </p:spPr>
      </p:pic>
      <p:pic>
        <p:nvPicPr>
          <p:cNvPr id="108" name="Shape 108"/>
          <p:cNvPicPr preferRelativeResize="0"/>
          <p:nvPr/>
        </p:nvPicPr>
        <p:blipFill>
          <a:blip r:embed="rId4">
            <a:alphaModFix/>
          </a:blip>
          <a:stretch>
            <a:fillRect/>
          </a:stretch>
        </p:blipFill>
        <p:spPr>
          <a:xfrm>
            <a:off x="6691350" y="2859225"/>
            <a:ext cx="1485900" cy="590550"/>
          </a:xfrm>
          <a:prstGeom prst="rect">
            <a:avLst/>
          </a:prstGeom>
          <a:noFill/>
          <a:ln>
            <a:noFill/>
          </a:ln>
        </p:spPr>
      </p:pic>
      <p:pic>
        <p:nvPicPr>
          <p:cNvPr id="109" name="Shape 109"/>
          <p:cNvPicPr preferRelativeResize="0"/>
          <p:nvPr/>
        </p:nvPicPr>
        <p:blipFill>
          <a:blip r:embed="rId5">
            <a:alphaModFix/>
          </a:blip>
          <a:stretch>
            <a:fillRect/>
          </a:stretch>
        </p:blipFill>
        <p:spPr>
          <a:xfrm>
            <a:off x="329925" y="1059899"/>
            <a:ext cx="6140949" cy="3840074"/>
          </a:xfrm>
          <a:prstGeom prst="rect">
            <a:avLst/>
          </a:prstGeom>
          <a:noFill/>
          <a:ln>
            <a:noFill/>
          </a:ln>
        </p:spPr>
      </p:pic>
    </p:spTree>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Who is complaining more for each Airline?</a:t>
            </a:r>
          </a:p>
        </p:txBody>
      </p:sp>
      <p:pic>
        <p:nvPicPr>
          <p:cNvPr id="115" name="Shape 115"/>
          <p:cNvPicPr preferRelativeResize="0"/>
          <p:nvPr/>
        </p:nvPicPr>
        <p:blipFill>
          <a:blip r:embed="rId3">
            <a:alphaModFix/>
          </a:blip>
          <a:stretch>
            <a:fillRect/>
          </a:stretch>
        </p:blipFill>
        <p:spPr>
          <a:xfrm>
            <a:off x="6623800" y="2802325"/>
            <a:ext cx="1485900" cy="590550"/>
          </a:xfrm>
          <a:prstGeom prst="rect">
            <a:avLst/>
          </a:prstGeom>
          <a:noFill/>
          <a:ln>
            <a:noFill/>
          </a:ln>
        </p:spPr>
      </p:pic>
      <p:pic>
        <p:nvPicPr>
          <p:cNvPr id="116" name="Shape 116"/>
          <p:cNvPicPr preferRelativeResize="0"/>
          <p:nvPr/>
        </p:nvPicPr>
        <p:blipFill>
          <a:blip r:embed="rId4">
            <a:alphaModFix/>
          </a:blip>
          <a:stretch>
            <a:fillRect/>
          </a:stretch>
        </p:blipFill>
        <p:spPr>
          <a:xfrm>
            <a:off x="425224" y="1017724"/>
            <a:ext cx="5944850" cy="3997574"/>
          </a:xfrm>
          <a:prstGeom prst="rect">
            <a:avLst/>
          </a:prstGeom>
          <a:noFill/>
          <a:ln>
            <a:noFill/>
          </a:ln>
        </p:spPr>
      </p:pic>
      <p:pic>
        <p:nvPicPr>
          <p:cNvPr id="117" name="Shape 117"/>
          <p:cNvPicPr preferRelativeResize="0"/>
          <p:nvPr/>
        </p:nvPicPr>
        <p:blipFill>
          <a:blip r:embed="rId5">
            <a:alphaModFix/>
          </a:blip>
          <a:stretch>
            <a:fillRect/>
          </a:stretch>
        </p:blipFill>
        <p:spPr>
          <a:xfrm>
            <a:off x="6623787" y="1085262"/>
            <a:ext cx="2009775" cy="1476375"/>
          </a:xfrm>
          <a:prstGeom prst="rect">
            <a:avLst/>
          </a:prstGeom>
          <a:noFill/>
          <a:ln>
            <a:noFill/>
          </a:ln>
        </p:spPr>
      </p:pic>
    </p:spTree>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Who is complaining more for each Airline?</a:t>
            </a:r>
          </a:p>
          <a:p>
            <a:pPr marL="0" marR="0" lvl="0" indent="0" algn="l" rtl="0">
              <a:lnSpc>
                <a:spcPct val="100000"/>
              </a:lnSpc>
              <a:spcBef>
                <a:spcPts val="0"/>
              </a:spcBef>
              <a:spcAft>
                <a:spcPts val="0"/>
              </a:spcAft>
              <a:buNone/>
            </a:pPr>
            <a:endParaRPr>
              <a:solidFill>
                <a:srgbClr val="FFFFFF"/>
              </a:solidFill>
            </a:endParaRPr>
          </a:p>
        </p:txBody>
      </p:sp>
      <p:pic>
        <p:nvPicPr>
          <p:cNvPr id="123" name="Shape 123"/>
          <p:cNvPicPr preferRelativeResize="0"/>
          <p:nvPr/>
        </p:nvPicPr>
        <p:blipFill>
          <a:blip r:embed="rId3">
            <a:alphaModFix/>
          </a:blip>
          <a:stretch>
            <a:fillRect/>
          </a:stretch>
        </p:blipFill>
        <p:spPr>
          <a:xfrm>
            <a:off x="6710400" y="1080800"/>
            <a:ext cx="2019300" cy="1466850"/>
          </a:xfrm>
          <a:prstGeom prst="rect">
            <a:avLst/>
          </a:prstGeom>
          <a:noFill/>
          <a:ln>
            <a:noFill/>
          </a:ln>
        </p:spPr>
      </p:pic>
      <p:pic>
        <p:nvPicPr>
          <p:cNvPr id="124" name="Shape 124"/>
          <p:cNvPicPr preferRelativeResize="0"/>
          <p:nvPr/>
        </p:nvPicPr>
        <p:blipFill>
          <a:blip r:embed="rId4">
            <a:alphaModFix/>
          </a:blip>
          <a:stretch>
            <a:fillRect/>
          </a:stretch>
        </p:blipFill>
        <p:spPr>
          <a:xfrm>
            <a:off x="6710400" y="2765037"/>
            <a:ext cx="1485900" cy="590550"/>
          </a:xfrm>
          <a:prstGeom prst="rect">
            <a:avLst/>
          </a:prstGeom>
          <a:noFill/>
          <a:ln>
            <a:noFill/>
          </a:ln>
        </p:spPr>
      </p:pic>
      <p:pic>
        <p:nvPicPr>
          <p:cNvPr id="125" name="Shape 125"/>
          <p:cNvPicPr preferRelativeResize="0"/>
          <p:nvPr/>
        </p:nvPicPr>
        <p:blipFill>
          <a:blip r:embed="rId5">
            <a:alphaModFix/>
          </a:blip>
          <a:stretch>
            <a:fillRect/>
          </a:stretch>
        </p:blipFill>
        <p:spPr>
          <a:xfrm>
            <a:off x="571474" y="1061575"/>
            <a:ext cx="5947499" cy="3997500"/>
          </a:xfrm>
          <a:prstGeom prst="rect">
            <a:avLst/>
          </a:prstGeom>
          <a:noFill/>
          <a:ln>
            <a:noFill/>
          </a:ln>
        </p:spPr>
      </p:pic>
    </p:spTree>
  </p:cSld>
  <p:clrMapOvr>
    <a:masterClrMapping/>
  </p:clrMapOvr>
  <p:transition xmlns:p14="http://schemas.microsoft.com/office/powerpoint/2010/mai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What do people retweet more often?</a:t>
            </a:r>
          </a:p>
        </p:txBody>
      </p:sp>
      <p:sp>
        <p:nvSpPr>
          <p:cNvPr id="131" name="Shape 131"/>
          <p:cNvSpPr txBox="1">
            <a:spLocks noGrp="1"/>
          </p:cNvSpPr>
          <p:nvPr>
            <p:ph type="body" idx="1"/>
          </p:nvPr>
        </p:nvSpPr>
        <p:spPr>
          <a:xfrm>
            <a:off x="311700" y="2084675"/>
            <a:ext cx="4598100" cy="2372700"/>
          </a:xfrm>
          <a:prstGeom prst="rect">
            <a:avLst/>
          </a:prstGeom>
        </p:spPr>
        <p:txBody>
          <a:bodyPr lIns="91425" tIns="91425" rIns="91425" bIns="91425" anchor="t" anchorCtr="0">
            <a:noAutofit/>
          </a:bodyPr>
          <a:lstStyle/>
          <a:p>
            <a:pPr marL="457200" lvl="0" indent="-228600" rtl="0">
              <a:spcBef>
                <a:spcPts val="0"/>
              </a:spcBef>
              <a:buChar char="●"/>
            </a:pPr>
            <a:r>
              <a:rPr lang="en"/>
              <a:t>People tend to retweet negative tweets more often</a:t>
            </a:r>
          </a:p>
          <a:p>
            <a:pPr marL="914400" lvl="1" indent="-228600" rtl="0">
              <a:spcBef>
                <a:spcPts val="0"/>
              </a:spcBef>
              <a:buChar char="○"/>
            </a:pPr>
            <a:r>
              <a:rPr lang="en"/>
              <a:t>Retweets of negative tweets are nearly 5 times as high as retweets of neutral tweets or positive tweets</a:t>
            </a:r>
          </a:p>
        </p:txBody>
      </p:sp>
      <p:pic>
        <p:nvPicPr>
          <p:cNvPr id="132" name="Shape 132"/>
          <p:cNvPicPr preferRelativeResize="0"/>
          <p:nvPr/>
        </p:nvPicPr>
        <p:blipFill>
          <a:blip r:embed="rId3">
            <a:alphaModFix/>
          </a:blip>
          <a:stretch>
            <a:fillRect/>
          </a:stretch>
        </p:blipFill>
        <p:spPr>
          <a:xfrm>
            <a:off x="5239349" y="1122300"/>
            <a:ext cx="3424274" cy="3719199"/>
          </a:xfrm>
          <a:prstGeom prst="rect">
            <a:avLst/>
          </a:prstGeom>
          <a:noFill/>
          <a:ln>
            <a:noFill/>
          </a:ln>
        </p:spPr>
      </p:pic>
    </p:spTree>
  </p:cSld>
  <p:clrMapOvr>
    <a:masterClrMapping/>
  </p:clrMapOvr>
  <p:transition xmlns:p14="http://schemas.microsoft.com/office/powerpoint/2010/main" spd="slow">
    <p:fade/>
  </p:transition>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1046</Words>
  <Application>Microsoft Macintosh PowerPoint</Application>
  <PresentationFormat>On-screen Show (16:9)</PresentationFormat>
  <Paragraphs>306</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Playfair Display</vt:lpstr>
      <vt:lpstr>Montserrat</vt:lpstr>
      <vt:lpstr>Permanent Marker</vt:lpstr>
      <vt:lpstr>Oswald</vt:lpstr>
      <vt:lpstr>pop</vt:lpstr>
      <vt:lpstr>PowerPoint Presentation</vt:lpstr>
      <vt:lpstr>Background</vt:lpstr>
      <vt:lpstr>Data Structure</vt:lpstr>
      <vt:lpstr>Overall Count of Tweets</vt:lpstr>
      <vt:lpstr>Proportion of Tweet sentiment by Airline</vt:lpstr>
      <vt:lpstr>Who is complaining more for each Airline?</vt:lpstr>
      <vt:lpstr>Who is complaining more for each Airline?</vt:lpstr>
      <vt:lpstr>Who is complaining more for each Airline? </vt:lpstr>
      <vt:lpstr>What do people retweet more often?</vt:lpstr>
      <vt:lpstr>Where do most negative tweets come from?</vt:lpstr>
      <vt:lpstr>When do people tweet?</vt:lpstr>
      <vt:lpstr>When do people tweet negatively?</vt:lpstr>
      <vt:lpstr>Overall Word Cloud for Negative Sentiment</vt:lpstr>
      <vt:lpstr>Negative Tweets by Reason</vt:lpstr>
      <vt:lpstr>PowerPoint Presentation</vt:lpstr>
      <vt:lpstr>UNITED AIRLINES</vt:lpstr>
      <vt:lpstr>AMERICAN  AIRLINES </vt:lpstr>
      <vt:lpstr>US AIRWAYS</vt:lpstr>
      <vt:lpstr>Text Mining</vt:lpstr>
      <vt:lpstr>Features and models tried</vt:lpstr>
      <vt:lpstr>Results - Airline sentiment</vt:lpstr>
      <vt:lpstr>PowerPoint Presentation</vt:lpstr>
      <vt:lpstr>Tweets extraction</vt:lpstr>
      <vt:lpstr>Text cleaning </vt:lpstr>
      <vt:lpstr>Text cleaning </vt:lpstr>
      <vt:lpstr>Model application</vt:lpstr>
      <vt:lpstr>Sentiment prediction</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Vivekanand Natanasabapathy</cp:lastModifiedBy>
  <cp:revision>1</cp:revision>
  <dcterms:modified xsi:type="dcterms:W3CDTF">2016-05-24T15:01:18Z</dcterms:modified>
</cp:coreProperties>
</file>